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5" r:id="rId2"/>
    <p:sldId id="266" r:id="rId3"/>
    <p:sldId id="267" r:id="rId4"/>
    <p:sldId id="276" r:id="rId5"/>
    <p:sldId id="269" r:id="rId6"/>
    <p:sldId id="268" r:id="rId7"/>
    <p:sldId id="270" r:id="rId8"/>
    <p:sldId id="262" r:id="rId9"/>
    <p:sldId id="263" r:id="rId10"/>
    <p:sldId id="271" r:id="rId11"/>
    <p:sldId id="264" r:id="rId12"/>
    <p:sldId id="272" r:id="rId13"/>
    <p:sldId id="261" r:id="rId1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990000"/>
    <a:srgbClr val="FF0066"/>
    <a:srgbClr val="006600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D3C68-0966-4DF1-A58E-064657B28973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601BC-C3B6-4422-8D3B-D98B44494E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07E37D-B397-4780-AA1D-953E86095B6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A47C2A-79EB-452C-8579-D0CC86D63B0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D6BFD9-F5A9-4ECE-9688-DD34A669B7B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30C7C-8784-48BF-A245-8F76A3E313A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04A867-E53A-4E72-95D5-9B2EC10D0FA6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DD90F-8F27-4AFE-A8BC-709CED5F17F7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A773B-EC37-4AB2-A518-BE8D50C13929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B5003-2A68-42CC-8FD9-7F54B2BD5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1500174"/>
            <a:ext cx="70009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ПЦР</a:t>
            </a:r>
            <a:endParaRPr lang="en-US" sz="4000" dirty="0" smtClean="0"/>
          </a:p>
          <a:p>
            <a:pPr algn="ctr"/>
            <a:r>
              <a:rPr lang="ru-RU" sz="4000" dirty="0" err="1" smtClean="0"/>
              <a:t>Полимеразная</a:t>
            </a:r>
            <a:r>
              <a:rPr lang="ru-RU" sz="4000" dirty="0" smtClean="0"/>
              <a:t> Цепная Реакция </a:t>
            </a:r>
            <a:endParaRPr lang="en-US" sz="4000" dirty="0" smtClean="0"/>
          </a:p>
          <a:p>
            <a:pPr algn="ctr"/>
            <a:endParaRPr lang="ru-RU" sz="4000" dirty="0"/>
          </a:p>
          <a:p>
            <a:pPr algn="ctr"/>
            <a:r>
              <a:rPr lang="en-US" sz="4000" dirty="0" err="1" smtClean="0"/>
              <a:t>Taq</a:t>
            </a:r>
            <a:r>
              <a:rPr lang="en-US" sz="4000" dirty="0" smtClean="0"/>
              <a:t> </a:t>
            </a:r>
            <a:r>
              <a:rPr lang="ru-RU" sz="4000" dirty="0" smtClean="0"/>
              <a:t>ДНК Полимераза </a:t>
            </a:r>
            <a:r>
              <a:rPr lang="en-US" sz="4000" dirty="0" smtClean="0"/>
              <a:t>                </a:t>
            </a:r>
            <a:r>
              <a:rPr lang="ru-RU" sz="4000" dirty="0" smtClean="0"/>
              <a:t>(из </a:t>
            </a:r>
            <a:r>
              <a:rPr lang="en-US" sz="4000" dirty="0" err="1" smtClean="0"/>
              <a:t>Thermus</a:t>
            </a:r>
            <a:r>
              <a:rPr lang="en-US" sz="4000" dirty="0" smtClean="0"/>
              <a:t> </a:t>
            </a:r>
            <a:r>
              <a:rPr lang="en-US" sz="4000" dirty="0" err="1" smtClean="0"/>
              <a:t>aqaticus</a:t>
            </a:r>
            <a:r>
              <a:rPr lang="ru-RU" sz="4000" dirty="0" smtClean="0"/>
              <a:t>)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268" y="2286014"/>
            <a:ext cx="85534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428992" y="2829823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Гибридизация </a:t>
            </a:r>
            <a:r>
              <a:rPr lang="ru-RU" sz="2800" dirty="0" err="1" smtClean="0"/>
              <a:t>праймеров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42910" y="1285860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Денатурация ДНК</a:t>
            </a:r>
          </a:p>
          <a:p>
            <a:pPr algn="ctr"/>
            <a:r>
              <a:rPr lang="en-US" altLang="ja-JP" sz="2800" dirty="0" smtClean="0"/>
              <a:t>DNA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214414" y="4712625"/>
            <a:ext cx="1571636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Шаг 1</a:t>
            </a: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071934" y="4760909"/>
            <a:ext cx="1571636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Шаг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68" y="4712625"/>
            <a:ext cx="1571636" cy="523220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Шаг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34" y="5832479"/>
            <a:ext cx="8143932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Цикл 1</a:t>
            </a:r>
            <a:r>
              <a:rPr lang="ja-JP" altLang="en-US" sz="2800" dirty="0" smtClean="0"/>
              <a:t> </a:t>
            </a:r>
            <a:endParaRPr lang="ru-RU" altLang="ja-JP" sz="2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429388" y="1214422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Синтез ДНК</a:t>
            </a:r>
          </a:p>
          <a:p>
            <a:pPr algn="ctr"/>
            <a:r>
              <a:rPr lang="en-US" altLang="ja-JP" sz="2800" dirty="0" smtClean="0"/>
              <a:t>DNA</a:t>
            </a:r>
            <a:endParaRPr lang="en-US" sz="28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142852"/>
            <a:ext cx="8429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ПЦР</a:t>
            </a:r>
            <a:r>
              <a:rPr lang="ru-RU" sz="4000" dirty="0"/>
              <a:t> </a:t>
            </a:r>
            <a:r>
              <a:rPr lang="ru-RU" sz="4000" dirty="0" smtClean="0"/>
              <a:t>     </a:t>
            </a:r>
            <a:r>
              <a:rPr lang="en-US" sz="4000" dirty="0" smtClean="0"/>
              <a:t>PCR</a:t>
            </a:r>
            <a:endParaRPr lang="ru-RU" altLang="ja-JP" sz="4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357918" y="2714620"/>
            <a:ext cx="22860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+ </a:t>
            </a:r>
            <a:r>
              <a:rPr lang="en-US" sz="2800" dirty="0" err="1" smtClean="0"/>
              <a:t>Taq</a:t>
            </a:r>
            <a:r>
              <a:rPr lang="en-US" sz="2800" dirty="0" smtClean="0"/>
              <a:t> </a:t>
            </a:r>
            <a:r>
              <a:rPr lang="ru-RU" sz="2800" dirty="0" smtClean="0"/>
              <a:t>Пол</a:t>
            </a:r>
          </a:p>
          <a:p>
            <a:r>
              <a:rPr lang="ru-RU" sz="2800" dirty="0" smtClean="0"/>
              <a:t>+ </a:t>
            </a:r>
            <a:r>
              <a:rPr lang="ru-RU" sz="2800" dirty="0" err="1" smtClean="0"/>
              <a:t>дГТФ</a:t>
            </a:r>
            <a:r>
              <a:rPr lang="ru-RU" sz="2800" dirty="0" smtClean="0"/>
              <a:t>, </a:t>
            </a:r>
            <a:r>
              <a:rPr lang="ru-RU" sz="2800" dirty="0" err="1" smtClean="0"/>
              <a:t>дАТФ</a:t>
            </a:r>
            <a:r>
              <a:rPr lang="ru-RU" sz="2800" dirty="0" smtClean="0"/>
              <a:t>, + </a:t>
            </a:r>
            <a:r>
              <a:rPr lang="ru-RU" sz="2800" dirty="0" err="1" smtClean="0"/>
              <a:t>дЦТФ</a:t>
            </a:r>
            <a:r>
              <a:rPr lang="ru-RU" sz="2800" dirty="0" smtClean="0"/>
              <a:t>, </a:t>
            </a:r>
            <a:r>
              <a:rPr lang="ru-RU" sz="2800" dirty="0" err="1" smtClean="0"/>
              <a:t>дТТФ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70" y="1616938"/>
            <a:ext cx="9072530" cy="344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57158" y="142852"/>
            <a:ext cx="8429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ПЦР</a:t>
            </a:r>
            <a:r>
              <a:rPr lang="ru-RU" sz="4000" dirty="0"/>
              <a:t> </a:t>
            </a:r>
            <a:r>
              <a:rPr lang="ru-RU" sz="4000" dirty="0" smtClean="0"/>
              <a:t>     </a:t>
            </a:r>
            <a:r>
              <a:rPr lang="en-US" sz="4000" dirty="0" smtClean="0"/>
              <a:t>PCR</a:t>
            </a:r>
            <a:endParaRPr lang="ru-RU" altLang="ja-JP" sz="4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214414" y="5832479"/>
            <a:ext cx="2643206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Цикл 1</a:t>
            </a:r>
            <a:r>
              <a:rPr lang="ja-JP" altLang="en-US" sz="2800" dirty="0" smtClean="0"/>
              <a:t> </a:t>
            </a:r>
            <a:endParaRPr lang="ru-RU" altLang="ja-JP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929058" y="5832479"/>
            <a:ext cx="2643206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Цикл 2</a:t>
            </a:r>
            <a:r>
              <a:rPr lang="ja-JP" altLang="en-US" sz="2800" dirty="0" smtClean="0"/>
              <a:t> </a:t>
            </a:r>
            <a:endParaRPr lang="ru-RU" altLang="ja-JP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643702" y="5832479"/>
            <a:ext cx="2500298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Цикл 3</a:t>
            </a:r>
            <a:r>
              <a:rPr lang="ja-JP" altLang="en-US" sz="2800" dirty="0" smtClean="0"/>
              <a:t> </a:t>
            </a:r>
            <a:endParaRPr lang="ru-RU" altLang="ja-JP" sz="28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357290" y="2928934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Праймеры</a:t>
            </a:r>
            <a:endParaRPr lang="ru-RU" sz="2800" dirty="0" smtClean="0"/>
          </a:p>
          <a:p>
            <a:pPr algn="ctr"/>
            <a:r>
              <a:rPr lang="ja-JP" altLang="en-US" sz="2800" dirty="0" smtClean="0"/>
              <a:t>引物</a:t>
            </a:r>
            <a:endParaRPr lang="en-US" sz="2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57158" y="2500306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1</a:t>
            </a:r>
            <a:endParaRPr lang="en-US" sz="28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2928926" y="1643050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2</a:t>
            </a:r>
            <a:endParaRPr lang="en-US" sz="28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572132" y="1428736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4</a:t>
            </a:r>
            <a:endParaRPr lang="en-US" sz="2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8072462" y="1071546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8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ology.clc.uc.edu/fankhauser/Labs/Genetics/PCR/PCR_images/02_insert_tubes_into_PCR_machine_P2193042cr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6215106" cy="5128121"/>
          </a:xfrm>
          <a:prstGeom prst="rect">
            <a:avLst/>
          </a:prstGeom>
          <a:noFill/>
        </p:spPr>
      </p:pic>
      <p:pic>
        <p:nvPicPr>
          <p:cNvPr id="1028" name="Picture 4" descr="https://encrypted-tbn0.gstatic.com/images?q=tbn:ANd9GcRJTQ-XgHjpdJX-_SGXnlbXNA6Wlukazi8DWc6iPlS2QyHiU-zgk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2571744"/>
            <a:ext cx="2286000" cy="18669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7158" y="142852"/>
            <a:ext cx="8429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ПЦР</a:t>
            </a:r>
            <a:r>
              <a:rPr lang="ru-RU" sz="4000" dirty="0"/>
              <a:t> </a:t>
            </a:r>
            <a:r>
              <a:rPr lang="ru-RU" sz="4000" dirty="0" smtClean="0"/>
              <a:t> </a:t>
            </a:r>
            <a:r>
              <a:rPr lang="ru-RU" sz="4000" dirty="0" err="1" smtClean="0"/>
              <a:t>Амплификатор</a:t>
            </a:r>
            <a:r>
              <a:rPr lang="ru-RU" sz="4000" dirty="0" smtClean="0"/>
              <a:t> </a:t>
            </a:r>
            <a:r>
              <a:rPr lang="en-US" sz="4000" dirty="0" smtClean="0"/>
              <a:t>PCR</a:t>
            </a:r>
            <a:endParaRPr lang="ru-RU" altLang="ja-JP" sz="40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357298"/>
            <a:ext cx="79296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Секвенирование ДНК по </a:t>
            </a:r>
            <a:r>
              <a:rPr lang="ru-RU" sz="4000" dirty="0" err="1" smtClean="0"/>
              <a:t>Сэнгеру</a:t>
            </a:r>
            <a:endParaRPr lang="en-US" sz="4000" dirty="0" smtClean="0"/>
          </a:p>
          <a:p>
            <a:pPr algn="ctr"/>
            <a:r>
              <a:rPr lang="en-US" sz="4000" dirty="0" smtClean="0"/>
              <a:t>DNA</a:t>
            </a:r>
            <a:endParaRPr lang="ru-RU" sz="4000" dirty="0"/>
          </a:p>
        </p:txBody>
      </p:sp>
      <p:pic>
        <p:nvPicPr>
          <p:cNvPr id="4098" name="Picture 2" descr="Frederick Sanger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929066"/>
            <a:ext cx="1905000" cy="23526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382" y="4071942"/>
            <a:ext cx="7929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Фредерик </a:t>
            </a:r>
            <a:r>
              <a:rPr lang="ru-RU" sz="3600" dirty="0" err="1" smtClean="0"/>
              <a:t>Сэнгер</a:t>
            </a:r>
            <a:endParaRPr lang="ru-RU" sz="3600" dirty="0" smtClean="0"/>
          </a:p>
          <a:p>
            <a:pPr algn="ctr"/>
            <a:r>
              <a:rPr lang="en-US" altLang="ja-JP" sz="3600" dirty="0" smtClean="0"/>
              <a:t>Frederick Sanger</a:t>
            </a:r>
          </a:p>
          <a:p>
            <a:pPr algn="ctr"/>
            <a:r>
              <a:rPr lang="en-US" altLang="ja-JP" sz="3600" dirty="0" smtClean="0"/>
              <a:t>1918-</a:t>
            </a:r>
            <a:r>
              <a:rPr lang="ru-RU" altLang="ja-JP" sz="3600" dirty="0" smtClean="0"/>
              <a:t>….</a:t>
            </a:r>
          </a:p>
          <a:p>
            <a:pPr algn="ctr"/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214554"/>
            <a:ext cx="8210579" cy="236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85720" y="1137336"/>
            <a:ext cx="3571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</a:rPr>
              <a:t>Дезокси</a:t>
            </a:r>
            <a:r>
              <a:rPr lang="ru-RU" sz="3200" dirty="0" err="1" smtClean="0"/>
              <a:t>НуклеозидТрифосфат</a:t>
            </a:r>
            <a:r>
              <a:rPr lang="en-US" sz="3200" dirty="0" smtClean="0"/>
              <a:t>, </a:t>
            </a:r>
            <a:r>
              <a:rPr lang="ru-RU" sz="3200" dirty="0" err="1" smtClean="0"/>
              <a:t>дНТФ</a:t>
            </a:r>
            <a:endParaRPr lang="ru-RU" sz="3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857752" y="1142984"/>
            <a:ext cx="4143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0066"/>
                </a:solidFill>
              </a:rPr>
              <a:t>ДиДезокси</a:t>
            </a:r>
            <a:r>
              <a:rPr lang="ru-RU" sz="3200" dirty="0" err="1" smtClean="0"/>
              <a:t>НуклеозидТрифосфат</a:t>
            </a:r>
            <a:r>
              <a:rPr lang="ru-RU" sz="3200" dirty="0" smtClean="0"/>
              <a:t>, </a:t>
            </a:r>
            <a:r>
              <a:rPr lang="ru-RU" sz="3200" dirty="0" err="1" smtClean="0"/>
              <a:t>ддНТФ</a:t>
            </a:r>
            <a:endParaRPr lang="ru-RU" sz="3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071802" y="4214818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66"/>
                </a:solidFill>
              </a:rPr>
              <a:t>H</a:t>
            </a:r>
            <a:endParaRPr lang="ru-RU" sz="2400" dirty="0" smtClean="0">
              <a:solidFill>
                <a:srgbClr val="FF006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16" y="4214818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66"/>
                </a:solidFill>
              </a:rPr>
              <a:t>H</a:t>
            </a:r>
            <a:endParaRPr lang="ru-RU" sz="2400" dirty="0" smtClean="0">
              <a:solidFill>
                <a:srgbClr val="FF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00958" y="4214818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66"/>
                </a:solidFill>
              </a:rPr>
              <a:t>H</a:t>
            </a:r>
            <a:endParaRPr lang="ru-RU" sz="2400" dirty="0" smtClean="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57166"/>
            <a:ext cx="542925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" y="1428736"/>
            <a:ext cx="7572428" cy="3965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71472" y="142852"/>
            <a:ext cx="35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Много </a:t>
            </a:r>
            <a:r>
              <a:rPr lang="ru-RU" sz="3200" b="1" dirty="0" err="1" smtClean="0">
                <a:solidFill>
                  <a:srgbClr val="0070C0"/>
                </a:solidFill>
              </a:rPr>
              <a:t>Дезокси</a:t>
            </a:r>
            <a:r>
              <a:rPr lang="ru-RU" sz="3200" dirty="0" err="1" smtClean="0"/>
              <a:t>НуклеозидТрифосфаты</a:t>
            </a:r>
            <a:r>
              <a:rPr lang="en-US" sz="3200" dirty="0" smtClean="0"/>
              <a:t>, </a:t>
            </a:r>
            <a:r>
              <a:rPr lang="ru-RU" sz="3200" dirty="0" err="1" smtClean="0"/>
              <a:t>дНТФ</a:t>
            </a:r>
            <a:endParaRPr lang="ru-RU" sz="32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000628" y="73390"/>
            <a:ext cx="41433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ja-JP" sz="3200" dirty="0" smtClean="0"/>
              <a:t>Мало </a:t>
            </a:r>
            <a:r>
              <a:rPr lang="ru-RU" sz="3200" b="1" dirty="0" err="1" smtClean="0">
                <a:solidFill>
                  <a:srgbClr val="FF0066"/>
                </a:solidFill>
              </a:rPr>
              <a:t>ДиДезокси</a:t>
            </a:r>
            <a:r>
              <a:rPr lang="ru-RU" sz="3200" dirty="0" err="1" smtClean="0"/>
              <a:t>НуклеозидТрифосфатов</a:t>
            </a:r>
            <a:r>
              <a:rPr lang="ru-RU" sz="3200" dirty="0" smtClean="0"/>
              <a:t>, </a:t>
            </a:r>
            <a:r>
              <a:rPr lang="ru-RU" sz="3200" dirty="0" err="1" smtClean="0"/>
              <a:t>ддНТФ</a:t>
            </a:r>
            <a:endParaRPr lang="ru-RU" sz="3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786314" y="3429000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Остановка синтеза ДНК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85784" y="3071810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Праймер</a:t>
            </a:r>
            <a:endParaRPr lang="ru-RU" sz="2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0" y="507207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ДНК, для которой необходимо определить последовательность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47823"/>
            <a:ext cx="6572296" cy="671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-285784" y="740615"/>
            <a:ext cx="392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+Меченый </a:t>
            </a:r>
            <a:r>
              <a:rPr lang="ru-RU" sz="2400" dirty="0" err="1" smtClean="0"/>
              <a:t>Праймер</a:t>
            </a:r>
            <a:r>
              <a:rPr lang="ru-RU" sz="2400" dirty="0" smtClean="0"/>
              <a:t> (</a:t>
            </a:r>
            <a:r>
              <a:rPr lang="en-US" sz="2400" baseline="30000" dirty="0" smtClean="0"/>
              <a:t>32</a:t>
            </a:r>
            <a:r>
              <a:rPr lang="en-US" sz="2400" dirty="0" smtClean="0"/>
              <a:t>P</a:t>
            </a:r>
            <a:r>
              <a:rPr lang="ru-RU" sz="2400" dirty="0" smtClean="0"/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7290" y="2428868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+</a:t>
            </a:r>
            <a:r>
              <a:rPr lang="ru-RU" sz="2400" dirty="0" err="1" smtClean="0"/>
              <a:t>ддАТФ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000364" y="2428868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+</a:t>
            </a:r>
            <a:r>
              <a:rPr lang="ru-RU" sz="2400" dirty="0" err="1" smtClean="0"/>
              <a:t>ддТТФ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572000" y="2428868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+</a:t>
            </a:r>
            <a:r>
              <a:rPr lang="ru-RU" sz="2400" dirty="0" err="1" smtClean="0"/>
              <a:t>ддЦТФ</a:t>
            </a:r>
            <a:endParaRPr lang="en-US" sz="2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143636" y="2395831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+</a:t>
            </a:r>
            <a:r>
              <a:rPr lang="ru-RU" sz="2400" dirty="0" err="1" smtClean="0"/>
              <a:t>ддГТФ</a:t>
            </a:r>
            <a:endParaRPr lang="en-US" sz="2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429124" y="1857364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+ДНК Полимераза</a:t>
            </a:r>
            <a:endParaRPr lang="en-US" sz="2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-357222" y="4572008"/>
            <a:ext cx="392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/>
              <a:t>ГельЭлектроФорез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25654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714488"/>
            <a:ext cx="25654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5000636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дАТФ</a:t>
            </a: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71538" y="5334672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д</a:t>
            </a:r>
            <a:r>
              <a:rPr lang="ru-RU" sz="2800" dirty="0" err="1"/>
              <a:t>Т</a:t>
            </a:r>
            <a:r>
              <a:rPr lang="ru-RU" sz="2800" dirty="0" err="1" smtClean="0"/>
              <a:t>ТФ</a:t>
            </a:r>
            <a:endParaRPr lang="en-US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785918" y="5643578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дЦТФ</a:t>
            </a:r>
            <a:endParaRPr lang="en-US" sz="28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571736" y="5929330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дГТФ</a:t>
            </a:r>
            <a:endParaRPr lang="en-US" sz="2800" dirty="0" smtClean="0"/>
          </a:p>
        </p:txBody>
      </p:sp>
      <p:sp>
        <p:nvSpPr>
          <p:cNvPr id="9" name="Овал 8"/>
          <p:cNvSpPr/>
          <p:nvPr/>
        </p:nvSpPr>
        <p:spPr>
          <a:xfrm>
            <a:off x="3143240" y="5857892"/>
            <a:ext cx="214314" cy="2143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357422" y="5572140"/>
            <a:ext cx="214314" cy="21431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643042" y="5214950"/>
            <a:ext cx="214314" cy="214314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85786" y="4929198"/>
            <a:ext cx="214314" cy="214314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43786" y="1785926"/>
            <a:ext cx="6858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6858016" y="4171898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006600"/>
                </a:solidFill>
              </a:rPr>
              <a:t>А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66"/>
                </a:solidFill>
              </a:rPr>
              <a:t>Т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С</a:t>
            </a:r>
            <a:r>
              <a:rPr lang="ru-RU" sz="2000" b="1" dirty="0" smtClean="0"/>
              <a:t> Г</a:t>
            </a:r>
            <a:endParaRPr lang="en-US" sz="20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2571736" y="5286388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Флуоресцентно меченые нуклеотиды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2976" y="0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/>
              <a:t> </a:t>
            </a:r>
            <a:r>
              <a:rPr lang="ru-RU" altLang="ja-JP" sz="3600" dirty="0" smtClean="0"/>
              <a:t>Флуоресцентная метка</a:t>
            </a:r>
            <a:endParaRPr lang="ru-RU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6" descr="figure 8-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983847"/>
            <a:ext cx="7715304" cy="387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214290"/>
            <a:ext cx="6858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714612" y="2571744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006600"/>
                </a:solidFill>
              </a:rPr>
              <a:t>А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66"/>
                </a:solidFill>
              </a:rPr>
              <a:t>Т</a:t>
            </a:r>
            <a:r>
              <a:rPr lang="ru-RU" sz="2000" b="1" dirty="0" smtClean="0"/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Ц</a:t>
            </a:r>
            <a:r>
              <a:rPr lang="ru-RU" sz="2000" b="1" dirty="0" smtClean="0"/>
              <a:t> Г</a:t>
            </a:r>
            <a:endParaRPr lang="en-US" sz="2000" b="1" dirty="0" smtClean="0"/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>
            <a:off x="3857620" y="1500174"/>
            <a:ext cx="135732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00628" y="974695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Лазер</a:t>
            </a:r>
          </a:p>
        </p:txBody>
      </p:sp>
      <p:sp>
        <p:nvSpPr>
          <p:cNvPr id="11" name="5-конечная звезда 10"/>
          <p:cNvSpPr/>
          <p:nvPr/>
        </p:nvSpPr>
        <p:spPr>
          <a:xfrm>
            <a:off x="2786050" y="1285860"/>
            <a:ext cx="357190" cy="35719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918" y="214290"/>
            <a:ext cx="7493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5-конечная звезда 13"/>
          <p:cNvSpPr/>
          <p:nvPr/>
        </p:nvSpPr>
        <p:spPr>
          <a:xfrm>
            <a:off x="1500166" y="1285860"/>
            <a:ext cx="357190" cy="35719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3501224" y="713562"/>
            <a:ext cx="71438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214290"/>
            <a:ext cx="7366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5-конечная звезда 17"/>
          <p:cNvSpPr/>
          <p:nvPr/>
        </p:nvSpPr>
        <p:spPr>
          <a:xfrm>
            <a:off x="285720" y="1285860"/>
            <a:ext cx="357190" cy="35719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5-конечная звезда 18"/>
          <p:cNvSpPr/>
          <p:nvPr/>
        </p:nvSpPr>
        <p:spPr>
          <a:xfrm>
            <a:off x="6929454" y="714356"/>
            <a:ext cx="357190" cy="35719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5-конечная звезда 19"/>
          <p:cNvSpPr/>
          <p:nvPr/>
        </p:nvSpPr>
        <p:spPr>
          <a:xfrm>
            <a:off x="7500958" y="714356"/>
            <a:ext cx="357190" cy="35719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5-конечная звезда 20"/>
          <p:cNvSpPr/>
          <p:nvPr/>
        </p:nvSpPr>
        <p:spPr>
          <a:xfrm>
            <a:off x="8072462" y="714356"/>
            <a:ext cx="357190" cy="35719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6643702" y="1285860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  Г     </a:t>
            </a:r>
            <a:r>
              <a:rPr lang="ru-RU" sz="3200" b="1" dirty="0" smtClean="0">
                <a:solidFill>
                  <a:srgbClr val="FF0066"/>
                </a:solidFill>
              </a:rPr>
              <a:t>Т</a:t>
            </a:r>
            <a:r>
              <a:rPr lang="ru-RU" sz="3200" b="1" dirty="0" smtClean="0"/>
              <a:t>    </a:t>
            </a:r>
            <a:r>
              <a:rPr lang="ru-RU" sz="3200" b="1" dirty="0" err="1" smtClean="0">
                <a:solidFill>
                  <a:srgbClr val="002060"/>
                </a:solidFill>
              </a:rPr>
              <a:t>Ц</a:t>
            </a:r>
            <a:endParaRPr lang="en-US" sz="3200" b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86182" y="1000108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</a:t>
            </a:r>
            <a:r>
              <a:rPr lang="en-US" sz="2800" dirty="0" smtClean="0">
                <a:sym typeface="Symbol"/>
              </a:rPr>
              <a:t>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37440"/>
            <a:ext cx="9144001" cy="39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57256" y="0"/>
            <a:ext cx="735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/>
              <a:t> </a:t>
            </a:r>
            <a:r>
              <a:rPr lang="ru-RU" altLang="ja-JP" sz="3600" dirty="0" smtClean="0"/>
              <a:t>ДНК </a:t>
            </a:r>
            <a:r>
              <a:rPr lang="ru-RU" altLang="ja-JP" sz="3600" dirty="0" err="1" smtClean="0"/>
              <a:t>фингерпринтинг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288364"/>
            <a:ext cx="3786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Повторенные последовательности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48" y="2071678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Праймер</a:t>
            </a:r>
            <a:endParaRPr lang="ru-RU" sz="28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6572264" y="644894"/>
            <a:ext cx="1714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ПЦР</a:t>
            </a:r>
            <a:r>
              <a:rPr lang="ru-RU" sz="3200" dirty="0"/>
              <a:t> </a:t>
            </a:r>
            <a:r>
              <a:rPr lang="ru-RU" sz="3200" dirty="0" smtClean="0"/>
              <a:t>     </a:t>
            </a:r>
          </a:p>
          <a:p>
            <a:pPr algn="ctr"/>
            <a:r>
              <a:rPr lang="en-US" sz="3200" dirty="0" smtClean="0"/>
              <a:t>PCR</a:t>
            </a:r>
            <a:endParaRPr lang="ru-RU" altLang="ja-JP" sz="3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286412" y="5288364"/>
            <a:ext cx="3929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/>
              <a:t>ГельЭлектроФорез</a:t>
            </a:r>
            <a:endParaRPr lang="ru-RU" sz="3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-1214478" y="829559"/>
            <a:ext cx="6786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Гомологичные хромосомы</a:t>
            </a:r>
          </a:p>
          <a:p>
            <a:pPr algn="ctr"/>
            <a:endParaRPr lang="en-US" sz="2800" dirty="0" smtClean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-392941" y="2035959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7860810" cy="542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-142908" y="71414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Личность </a:t>
            </a:r>
            <a:r>
              <a:rPr lang="en-US" sz="2800" dirty="0" smtClean="0"/>
              <a:t>A</a:t>
            </a:r>
            <a:endParaRPr lang="ru-RU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857356" y="71414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Личность </a:t>
            </a:r>
            <a:r>
              <a:rPr lang="en-US" sz="2800" dirty="0" smtClean="0"/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6182" y="71414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Личность </a:t>
            </a:r>
            <a:r>
              <a:rPr lang="en-US" sz="2800" dirty="0" smtClean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2132" y="71414"/>
            <a:ext cx="27860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Образец ДНК</a:t>
            </a:r>
            <a:r>
              <a:rPr lang="en-US" sz="2800" dirty="0" smtClean="0"/>
              <a:t> </a:t>
            </a:r>
          </a:p>
          <a:p>
            <a:pPr algn="ctr"/>
            <a:r>
              <a:rPr lang="en-US" sz="2800" dirty="0" smtClean="0"/>
              <a:t>DNA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8082" y="976954"/>
            <a:ext cx="2143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Локус 1</a:t>
            </a:r>
          </a:p>
          <a:p>
            <a:pPr algn="ctr"/>
            <a:endParaRPr lang="en-US" sz="2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358082" y="1571612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Локус 2</a:t>
            </a:r>
            <a:endParaRPr lang="en-US" sz="28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429520" y="2285992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Локус 3</a:t>
            </a:r>
            <a:endParaRPr lang="en-US" sz="28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57224" y="2786058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ПЦР</a:t>
            </a:r>
            <a:endParaRPr lang="en-US" sz="2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4643438" y="2762904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ПЦР</a:t>
            </a:r>
            <a:endParaRPr lang="en-US" sz="28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4714876" y="5572140"/>
            <a:ext cx="3929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/>
              <a:t>ГельЭлектроФорез</a:t>
            </a:r>
            <a:endParaRPr lang="ru-RU" sz="32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85720" y="4357694"/>
            <a:ext cx="2428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Количество повторов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181</Words>
  <Application>Microsoft Office PowerPoint</Application>
  <PresentationFormat>Экран (4:3)</PresentationFormat>
  <Paragraphs>85</Paragraphs>
  <Slides>13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Sergey Guselnikov</dc:creator>
  <cp:lastModifiedBy>Sergey Guselnikov</cp:lastModifiedBy>
  <cp:revision>35</cp:revision>
  <dcterms:created xsi:type="dcterms:W3CDTF">2013-05-13T11:12:46Z</dcterms:created>
  <dcterms:modified xsi:type="dcterms:W3CDTF">2016-03-23T10:45:13Z</dcterms:modified>
</cp:coreProperties>
</file>