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6600"/>
    <a:srgbClr val="990033"/>
    <a:srgbClr val="FFFF66"/>
    <a:srgbClr val="FF2121"/>
    <a:srgbClr val="99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986" autoAdjust="0"/>
  </p:normalViewPr>
  <p:slideViewPr>
    <p:cSldViewPr>
      <p:cViewPr>
        <p:scale>
          <a:sx n="69" d="100"/>
          <a:sy n="69" d="100"/>
        </p:scale>
        <p:origin x="-2832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C5B5C-B17C-4288-A1E7-B9FCD3070298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B3A4C-1FC8-4897-AB6A-924286B96E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DC8B4-58F2-478E-9CA9-BB26D9736BAA}" type="slidenum">
              <a:rPr lang="en-US"/>
              <a:pPr/>
              <a:t>6</a:t>
            </a:fld>
            <a:endParaRPr lang="en-US"/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E0DD1C-A31E-45CE-86A6-D8EAAACEBF42}" type="slidenum">
              <a:rPr lang="en-US"/>
              <a:pPr/>
              <a:t>7</a:t>
            </a:fld>
            <a:endParaRPr lang="en-US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A0AF6-9C14-4548-BA40-F6025ABC8714}" type="slidenum">
              <a:rPr lang="en-US"/>
              <a:pPr/>
              <a:t>10</a:t>
            </a:fld>
            <a:endParaRPr lang="en-US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7EC93-7623-422D-A13E-62FDE112F778}" type="slidenum">
              <a:rPr lang="en-US"/>
              <a:pPr/>
              <a:t>11</a:t>
            </a:fld>
            <a:endParaRPr lang="en-US"/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42AFAF-D99C-4479-9549-9A0C2B01AD5D}" type="slidenum">
              <a:rPr lang="en-US"/>
              <a:pPr/>
              <a:t>21</a:t>
            </a:fld>
            <a:endParaRPr lang="en-US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285728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Регуляторные </a:t>
            </a:r>
            <a:r>
              <a:rPr lang="ru-RU" sz="4400" dirty="0" err="1" smtClean="0"/>
              <a:t>РНК</a:t>
            </a:r>
            <a:endParaRPr lang="ru-RU" sz="4400" dirty="0" smtClean="0"/>
          </a:p>
          <a:p>
            <a:pPr marL="742950" indent="-742950">
              <a:buAutoNum type="arabicParenR"/>
            </a:pPr>
            <a:r>
              <a:rPr lang="ru-RU" sz="3600" dirty="0" err="1" smtClean="0"/>
              <a:t>РНК-переключатели</a:t>
            </a:r>
            <a:endParaRPr lang="en-US" sz="3600" dirty="0" smtClean="0"/>
          </a:p>
          <a:p>
            <a:pPr marL="742950" indent="-742950">
              <a:buFontTx/>
              <a:buAutoNum type="arabicParenR"/>
            </a:pPr>
            <a:r>
              <a:rPr lang="ru-RU" sz="3600" dirty="0" err="1" smtClean="0"/>
              <a:t>Аттенуаторы</a:t>
            </a:r>
            <a:endParaRPr lang="ru-RU" sz="3600" dirty="0" smtClean="0"/>
          </a:p>
          <a:p>
            <a:pPr marL="742950" indent="-742950">
              <a:buAutoNum type="arabicParenR"/>
            </a:pPr>
            <a:r>
              <a:rPr lang="ru-RU" sz="3600" dirty="0" smtClean="0"/>
              <a:t>Микро </a:t>
            </a:r>
            <a:r>
              <a:rPr lang="ru-RU" sz="3600" dirty="0" err="1" smtClean="0"/>
              <a:t>РНК</a:t>
            </a:r>
            <a:r>
              <a:rPr lang="ru-RU" sz="3600" dirty="0" smtClean="0"/>
              <a:t> (</a:t>
            </a:r>
            <a:r>
              <a:rPr lang="en-US" sz="3600" dirty="0" err="1" smtClean="0"/>
              <a:t>miRNA</a:t>
            </a:r>
            <a:r>
              <a:rPr lang="ru-RU" sz="3600" dirty="0" smtClean="0"/>
              <a:t>)</a:t>
            </a:r>
            <a:endParaRPr lang="ru-RU" sz="3600" dirty="0" smtClean="0"/>
          </a:p>
          <a:p>
            <a:pPr marL="742950" indent="-742950">
              <a:buAutoNum type="arabicParenR"/>
            </a:pPr>
            <a:r>
              <a:rPr lang="ru-RU" sz="3600" dirty="0" smtClean="0"/>
              <a:t>Малые интерферирующие </a:t>
            </a:r>
            <a:r>
              <a:rPr lang="ru-RU" sz="3600" dirty="0" err="1" smtClean="0"/>
              <a:t>РНК</a:t>
            </a:r>
            <a:r>
              <a:rPr lang="en-US" sz="3600" dirty="0" smtClean="0"/>
              <a:t> (</a:t>
            </a:r>
            <a:r>
              <a:rPr lang="en-US" sz="3600" dirty="0" err="1" smtClean="0"/>
              <a:t>siRNA</a:t>
            </a:r>
            <a:r>
              <a:rPr lang="en-US" sz="3600" dirty="0" smtClean="0"/>
              <a:t>)</a:t>
            </a:r>
            <a:endParaRPr lang="ru-RU" sz="3600" dirty="0" smtClean="0"/>
          </a:p>
          <a:p>
            <a:pPr marL="742950" indent="-742950">
              <a:buAutoNum type="arabicParenR"/>
            </a:pPr>
            <a:endParaRPr lang="en-US" sz="3600" dirty="0" smtClean="0"/>
          </a:p>
          <a:p>
            <a:pPr marL="742950" indent="-742950">
              <a:buAutoNum type="arabicParenR"/>
            </a:pP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34417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err="1" smtClean="0"/>
              <a:t>РНК-переключатели</a:t>
            </a:r>
            <a:r>
              <a:rPr lang="en-US" sz="4000" dirty="0" smtClean="0"/>
              <a:t>     </a:t>
            </a:r>
            <a:r>
              <a:rPr lang="ja-JP" altLang="en-US" sz="4000" dirty="0" smtClean="0"/>
              <a:t>开关</a:t>
            </a:r>
            <a:r>
              <a:rPr lang="en-US" altLang="ja-JP" sz="4000" dirty="0" smtClean="0"/>
              <a:t>RNA</a:t>
            </a:r>
            <a:r>
              <a:rPr lang="ja-JP" altLang="en-US" sz="4000" dirty="0" smtClean="0"/>
              <a:t> </a:t>
            </a:r>
            <a:endParaRPr lang="ru-RU" sz="40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0530" y="1500174"/>
            <a:ext cx="464347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dirty="0" smtClean="0"/>
              <a:t>1 – </a:t>
            </a:r>
            <a:r>
              <a:rPr lang="ru-RU" sz="3600" dirty="0" err="1" smtClean="0"/>
              <a:t>РНК-полимераза</a:t>
            </a:r>
            <a:endParaRPr lang="ru-RU" sz="3600" dirty="0" smtClean="0"/>
          </a:p>
          <a:p>
            <a:r>
              <a:rPr lang="ru-RU" sz="3600" dirty="0" smtClean="0"/>
              <a:t>2 – Шпилька</a:t>
            </a:r>
          </a:p>
          <a:p>
            <a:r>
              <a:rPr lang="ru-RU" sz="3600" dirty="0" smtClean="0"/>
              <a:t>3 – </a:t>
            </a:r>
            <a:r>
              <a:rPr lang="ru-RU" sz="3600" dirty="0" err="1" smtClean="0"/>
              <a:t>Лиганд</a:t>
            </a:r>
            <a:r>
              <a:rPr lang="ru-RU" sz="3600" dirty="0" smtClean="0"/>
              <a:t> </a:t>
            </a:r>
          </a:p>
          <a:p>
            <a:r>
              <a:rPr lang="ru-RU" sz="3600" dirty="0" smtClean="0"/>
              <a:t>4 – Изменение </a:t>
            </a:r>
            <a:r>
              <a:rPr lang="ru-RU" sz="3600" dirty="0" err="1" smtClean="0"/>
              <a:t>конформации</a:t>
            </a:r>
            <a:r>
              <a:rPr lang="ru-RU" sz="3600" dirty="0" smtClean="0"/>
              <a:t>  </a:t>
            </a:r>
            <a:r>
              <a:rPr lang="ru-RU" sz="3600" dirty="0" err="1" smtClean="0"/>
              <a:t>РНК-полимеразы</a:t>
            </a:r>
            <a:r>
              <a:rPr lang="ru-RU" sz="3600" dirty="0" smtClean="0"/>
              <a:t>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err="1" smtClean="0"/>
              <a:t>РНК-переключатели</a:t>
            </a:r>
            <a:endParaRPr lang="ru-RU" sz="4000" dirty="0" smtClean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071670" y="1841266"/>
            <a:ext cx="707233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 smtClean="0"/>
              <a:t>Транскрипция не идет</a:t>
            </a:r>
          </a:p>
          <a:p>
            <a:endParaRPr lang="ru-RU" sz="3200" dirty="0" smtClean="0"/>
          </a:p>
          <a:p>
            <a:r>
              <a:rPr lang="ru-RU" sz="3200" dirty="0" smtClean="0"/>
              <a:t>+ Субстрат, который надо переработать -</a:t>
            </a:r>
            <a:r>
              <a:rPr lang="en-US" sz="3200" dirty="0" smtClean="0"/>
              <a:t>&gt; </a:t>
            </a:r>
            <a:r>
              <a:rPr lang="ru-RU" sz="3200" dirty="0" smtClean="0"/>
              <a:t>Транскрипция идет </a:t>
            </a:r>
          </a:p>
          <a:p>
            <a:endParaRPr lang="ru-RU" sz="3200" dirty="0" smtClean="0"/>
          </a:p>
          <a:p>
            <a:r>
              <a:rPr lang="ru-RU" sz="3200" dirty="0" smtClean="0"/>
              <a:t>Транскрипция идет</a:t>
            </a:r>
          </a:p>
          <a:p>
            <a:endParaRPr lang="ru-RU" sz="3200" dirty="0" smtClean="0"/>
          </a:p>
          <a:p>
            <a:r>
              <a:rPr lang="ru-RU" sz="3200" dirty="0" smtClean="0"/>
              <a:t>+ Излишек продукта гена </a:t>
            </a:r>
            <a:r>
              <a:rPr lang="en-US" sz="3200" dirty="0" smtClean="0"/>
              <a:t>-&gt;</a:t>
            </a:r>
          </a:p>
          <a:p>
            <a:r>
              <a:rPr lang="ru-RU" sz="3200" dirty="0" smtClean="0"/>
              <a:t>Транскрипция прекращается </a:t>
            </a:r>
          </a:p>
          <a:p>
            <a:endParaRPr lang="ru-RU" sz="32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1643074" cy="257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143380"/>
            <a:ext cx="1571636" cy="246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42844" y="1214422"/>
            <a:ext cx="8929718" cy="271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4071942"/>
            <a:ext cx="8929718" cy="271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428604"/>
            <a:ext cx="9144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 </a:t>
            </a:r>
            <a:r>
              <a:rPr lang="ru-RU" sz="4400" dirty="0" err="1" smtClean="0"/>
              <a:t>РНК-переключатели</a:t>
            </a:r>
            <a:endParaRPr lang="ru-RU" sz="4400" dirty="0" smtClean="0"/>
          </a:p>
          <a:p>
            <a:endParaRPr lang="ru-RU" sz="4400" dirty="0" smtClean="0"/>
          </a:p>
          <a:p>
            <a:pPr marL="742950" indent="-742950"/>
            <a:r>
              <a:rPr lang="ru-RU" sz="3600" dirty="0" smtClean="0"/>
              <a:t> Пример</a:t>
            </a:r>
            <a:r>
              <a:rPr lang="en-US" sz="3600" dirty="0" smtClean="0"/>
              <a:t>: </a:t>
            </a:r>
            <a:r>
              <a:rPr lang="ru-RU" sz="3600" dirty="0" smtClean="0"/>
              <a:t>Оперон синтеза пуринов (А, Г) 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55345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err="1" smtClean="0"/>
              <a:t>РНК-переключатели</a:t>
            </a:r>
            <a:endParaRPr lang="ru-RU" sz="40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14810" y="3357562"/>
            <a:ext cx="421484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РНК-полимераза</a:t>
            </a:r>
            <a:endParaRPr lang="ru-RU" sz="3200" dirty="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572164" y="5429264"/>
            <a:ext cx="38576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Транскрипция оперона синтеза пуринов </a:t>
            </a:r>
            <a:r>
              <a:rPr lang="ru-RU" sz="3200" b="1" dirty="0" err="1" smtClean="0">
                <a:solidFill>
                  <a:srgbClr val="00B050"/>
                </a:solidFill>
              </a:rPr>
              <a:t>ВКЛ</a:t>
            </a:r>
            <a:endParaRPr lang="ru-RU" sz="32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5" y="1057275"/>
            <a:ext cx="855345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err="1" smtClean="0"/>
              <a:t>РНК-переключатели</a:t>
            </a:r>
            <a:endParaRPr lang="ru-RU" sz="4000" dirty="0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57620" y="5429264"/>
            <a:ext cx="52863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Транскрипция оперона синтеза пуринов </a:t>
            </a:r>
            <a:r>
              <a:rPr lang="ru-RU" sz="3200" b="1" dirty="0" err="1" smtClean="0">
                <a:solidFill>
                  <a:srgbClr val="FF0000"/>
                </a:solidFill>
              </a:rPr>
              <a:t>ВЫКЛ</a:t>
            </a:r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42910" y="857232"/>
            <a:ext cx="2857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Гуанин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57686" y="1714488"/>
            <a:ext cx="278608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Терминатор транскрипции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figure 7-093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14356"/>
            <a:ext cx="8531225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428604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err="1" smtClean="0"/>
              <a:t>РНК-переключатели</a:t>
            </a:r>
            <a:endParaRPr lang="ru-RU" sz="4400" dirty="0" smtClean="0"/>
          </a:p>
          <a:p>
            <a:endParaRPr lang="ru-RU" sz="4400" dirty="0" smtClean="0"/>
          </a:p>
          <a:p>
            <a:pPr marL="742950" indent="-742950"/>
            <a:r>
              <a:rPr lang="ru-RU" sz="3600" dirty="0" smtClean="0"/>
              <a:t>       Пример</a:t>
            </a:r>
            <a:r>
              <a:rPr lang="en-US" sz="3600" dirty="0" smtClean="0"/>
              <a:t>: </a:t>
            </a:r>
            <a:r>
              <a:rPr lang="ru-RU" sz="3600" dirty="0" smtClean="0"/>
              <a:t> гены </a:t>
            </a:r>
            <a:r>
              <a:rPr lang="ru-RU" sz="3600" b="1" dirty="0" err="1" smtClean="0"/>
              <a:t>Ферритина</a:t>
            </a:r>
            <a:r>
              <a:rPr lang="ru-RU" sz="3600" dirty="0" smtClean="0"/>
              <a:t> и </a:t>
            </a:r>
            <a:r>
              <a:rPr lang="ru-RU" sz="3600" b="1" dirty="0" smtClean="0"/>
              <a:t>Рецептора </a:t>
            </a:r>
            <a:r>
              <a:rPr lang="ru-RU" sz="3600" b="1" dirty="0" err="1" smtClean="0"/>
              <a:t>Трансферрина</a:t>
            </a:r>
            <a:endParaRPr lang="ru-RU" sz="3600" b="1" dirty="0" smtClean="0"/>
          </a:p>
          <a:p>
            <a:pPr marL="742950" indent="-742950"/>
            <a:endParaRPr lang="ru-RU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-500098" y="428604"/>
            <a:ext cx="964409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Регуляторные </a:t>
            </a:r>
            <a:r>
              <a:rPr lang="ru-RU" sz="4400" dirty="0" err="1" smtClean="0"/>
              <a:t>РНК</a:t>
            </a:r>
            <a:endParaRPr lang="ru-RU" sz="4400" dirty="0" smtClean="0"/>
          </a:p>
          <a:p>
            <a:pPr marL="742950" indent="-742950"/>
            <a:r>
              <a:rPr lang="ru-RU" sz="3600" dirty="0" smtClean="0"/>
              <a:t>       </a:t>
            </a:r>
          </a:p>
          <a:p>
            <a:pPr marL="742950" indent="-742950"/>
            <a:r>
              <a:rPr lang="ru-RU" sz="3200" b="1" dirty="0" smtClean="0"/>
              <a:t>     </a:t>
            </a:r>
            <a:r>
              <a:rPr lang="ru-RU" sz="3200" b="1" dirty="0" err="1" smtClean="0"/>
              <a:t>Ферритин</a:t>
            </a:r>
            <a:r>
              <a:rPr lang="ru-RU" sz="3200" dirty="0" smtClean="0"/>
              <a:t> – внутриклеточный белок, склад ионов </a:t>
            </a:r>
            <a:r>
              <a:rPr lang="en-US" sz="3200" dirty="0" err="1" smtClean="0"/>
              <a:t>Fe3</a:t>
            </a:r>
            <a:r>
              <a:rPr lang="en-US" sz="3200" dirty="0" smtClean="0"/>
              <a:t>+</a:t>
            </a:r>
            <a:r>
              <a:rPr lang="ru-RU" sz="3200" dirty="0" smtClean="0"/>
              <a:t> </a:t>
            </a:r>
          </a:p>
          <a:p>
            <a:pPr marL="742950" indent="-742950"/>
            <a:r>
              <a:rPr lang="ru-RU" sz="3200" dirty="0" smtClean="0"/>
              <a:t>     </a:t>
            </a:r>
            <a:r>
              <a:rPr lang="ru-RU" sz="3200" b="1" dirty="0" err="1" smtClean="0"/>
              <a:t>Трансферрин</a:t>
            </a:r>
            <a:r>
              <a:rPr lang="ru-RU" sz="3200" dirty="0" smtClean="0"/>
              <a:t> –</a:t>
            </a:r>
            <a:r>
              <a:rPr lang="en-US" sz="3200" dirty="0" smtClean="0"/>
              <a:t> </a:t>
            </a:r>
            <a:r>
              <a:rPr lang="ru-RU" sz="3200" dirty="0" smtClean="0"/>
              <a:t>белок</a:t>
            </a:r>
            <a:r>
              <a:rPr lang="en-US" sz="3200" dirty="0" smtClean="0"/>
              <a:t> </a:t>
            </a:r>
            <a:r>
              <a:rPr lang="ru-RU" sz="3200" dirty="0" smtClean="0"/>
              <a:t>крови, транспортирующий ионы </a:t>
            </a:r>
            <a:r>
              <a:rPr lang="en-US" sz="3200" dirty="0" err="1" smtClean="0"/>
              <a:t>Fe3</a:t>
            </a:r>
            <a:r>
              <a:rPr lang="en-US" sz="3200" dirty="0" smtClean="0"/>
              <a:t>+</a:t>
            </a:r>
            <a:endParaRPr lang="ru-RU" sz="3200" dirty="0" smtClean="0"/>
          </a:p>
          <a:p>
            <a:pPr marL="742950" indent="-742950"/>
            <a:r>
              <a:rPr lang="ru-RU" sz="3200" dirty="0" smtClean="0"/>
              <a:t>     </a:t>
            </a:r>
            <a:r>
              <a:rPr lang="ru-RU" sz="3200" b="1" dirty="0" smtClean="0"/>
              <a:t>Рецептор </a:t>
            </a:r>
            <a:r>
              <a:rPr lang="ru-RU" sz="3200" b="1" dirty="0" err="1" smtClean="0"/>
              <a:t>трансферрина</a:t>
            </a:r>
            <a:r>
              <a:rPr lang="ru-RU" sz="3200" b="1" dirty="0" smtClean="0"/>
              <a:t> </a:t>
            </a:r>
            <a:r>
              <a:rPr lang="ru-RU" sz="3200" dirty="0" smtClean="0"/>
              <a:t>– отвечает за транспорт </a:t>
            </a:r>
            <a:r>
              <a:rPr lang="ru-RU" sz="3200" dirty="0" err="1" smtClean="0"/>
              <a:t>трансферрина</a:t>
            </a:r>
            <a:r>
              <a:rPr lang="ru-RU" sz="3200" dirty="0" smtClean="0"/>
              <a:t> из крови в клетку </a:t>
            </a:r>
            <a:endParaRPr lang="ru-RU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05048"/>
            <a:ext cx="85534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Железа (</a:t>
            </a:r>
            <a:r>
              <a:rPr lang="en-US" sz="4000" dirty="0" smtClean="0"/>
              <a:t>Fe</a:t>
            </a:r>
            <a:r>
              <a:rPr lang="ru-RU" sz="4000" dirty="0" smtClean="0"/>
              <a:t>)</a:t>
            </a:r>
            <a:r>
              <a:rPr lang="en-US" sz="4000" dirty="0" smtClean="0"/>
              <a:t> </a:t>
            </a:r>
            <a:r>
              <a:rPr lang="ru-RU" sz="4000" dirty="0" smtClean="0"/>
              <a:t>не хватает клетке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00232" y="2701349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Цитозольная</a:t>
            </a:r>
            <a:r>
              <a:rPr lang="ru-RU" sz="3200" dirty="0" smtClean="0"/>
              <a:t> </a:t>
            </a:r>
            <a:r>
              <a:rPr lang="ru-RU" sz="3200" dirty="0" err="1" smtClean="0"/>
              <a:t>аконитаза</a:t>
            </a:r>
            <a:endParaRPr lang="ru-RU" sz="3200" dirty="0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-500098" y="1071546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мРНК</a:t>
            </a:r>
            <a:r>
              <a:rPr lang="ru-RU" sz="3200" dirty="0" smtClean="0"/>
              <a:t> </a:t>
            </a:r>
            <a:r>
              <a:rPr lang="ru-RU" sz="3200" dirty="0" err="1" smtClean="0"/>
              <a:t>Ферритина</a:t>
            </a:r>
            <a:endParaRPr lang="ru-RU" sz="3200" dirty="0" smtClean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00628" y="851584"/>
            <a:ext cx="48577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мРНК</a:t>
            </a:r>
            <a:r>
              <a:rPr lang="ru-RU" sz="3200" dirty="0" smtClean="0"/>
              <a:t> Рецептора </a:t>
            </a:r>
            <a:r>
              <a:rPr lang="ru-RU" sz="3200" dirty="0" err="1" smtClean="0"/>
              <a:t>Трансферрина</a:t>
            </a:r>
            <a:r>
              <a:rPr lang="ru-RU" sz="3200" dirty="0" smtClean="0"/>
              <a:t>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-214346" y="4572008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Трансляция блокирована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57752" y="4572008"/>
            <a:ext cx="3429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8000"/>
                </a:solidFill>
              </a:rPr>
              <a:t>Трансляция идет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20" y="5701745"/>
            <a:ext cx="3000364" cy="5847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Ферритина</a:t>
            </a:r>
            <a:r>
              <a:rPr lang="ru-RU" sz="3200" dirty="0" smtClean="0"/>
              <a:t> нет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857752" y="5495054"/>
            <a:ext cx="3929090" cy="107721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Рецептор </a:t>
            </a:r>
            <a:r>
              <a:rPr lang="ru-RU" sz="3200" dirty="0" err="1" smtClean="0"/>
              <a:t>Трансферрина</a:t>
            </a:r>
            <a:r>
              <a:rPr lang="ru-RU" sz="3200" dirty="0" smtClean="0"/>
              <a:t> есть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268" y="2214574"/>
            <a:ext cx="8553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Лишнее Железо (</a:t>
            </a:r>
            <a:r>
              <a:rPr lang="en-US" sz="4000" dirty="0" smtClean="0"/>
              <a:t>Fe</a:t>
            </a:r>
            <a:r>
              <a:rPr lang="ru-RU" sz="4000" dirty="0" smtClean="0"/>
              <a:t>) клетке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29058" y="4487299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</a:rPr>
              <a:t>мРНК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гидролизуется</a:t>
            </a:r>
            <a:endParaRPr lang="ru-RU" sz="3200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2844" y="4487299"/>
            <a:ext cx="3429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8000"/>
                </a:solidFill>
              </a:rPr>
              <a:t>Трансляция идет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20" y="5344555"/>
            <a:ext cx="3000364" cy="58477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Ферритина</a:t>
            </a:r>
            <a:r>
              <a:rPr lang="ru-RU" sz="3200" dirty="0" smtClean="0"/>
              <a:t> нет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00562" y="5209302"/>
            <a:ext cx="3929090" cy="107721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Рецептора </a:t>
            </a:r>
            <a:r>
              <a:rPr lang="ru-RU" sz="3200" dirty="0" err="1" smtClean="0"/>
              <a:t>Трансферрина</a:t>
            </a:r>
            <a:r>
              <a:rPr lang="ru-RU" sz="3200" dirty="0" smtClean="0"/>
              <a:t> нет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-500098" y="1071546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мРНК</a:t>
            </a:r>
            <a:r>
              <a:rPr lang="ru-RU" sz="3200" dirty="0" smtClean="0"/>
              <a:t> </a:t>
            </a:r>
            <a:r>
              <a:rPr lang="ru-RU" sz="3200" dirty="0" err="1" smtClean="0"/>
              <a:t>Ферритина</a:t>
            </a:r>
            <a:endParaRPr lang="ru-RU" sz="3200" dirty="0" smtClean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00628" y="857232"/>
            <a:ext cx="48577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мРНК</a:t>
            </a:r>
            <a:r>
              <a:rPr lang="ru-RU" sz="3200" dirty="0" smtClean="0"/>
              <a:t> Рецептора </a:t>
            </a:r>
            <a:r>
              <a:rPr lang="ru-RU" sz="3200" dirty="0" err="1" smtClean="0"/>
              <a:t>Трансферрина</a:t>
            </a:r>
            <a:r>
              <a:rPr lang="ru-RU" sz="3200" dirty="0" smtClean="0"/>
              <a:t> 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4282" y="6273225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* - сайт для </a:t>
            </a:r>
            <a:r>
              <a:rPr lang="ru-RU" sz="3200" dirty="0" err="1" smtClean="0"/>
              <a:t>эндонуклеазы</a:t>
            </a:r>
            <a:endParaRPr lang="ru-RU" sz="3200" dirty="0" smtClean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72330" y="2844225"/>
            <a:ext cx="12144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428604"/>
            <a:ext cx="85725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err="1" smtClean="0"/>
              <a:t>Аттенуаторы</a:t>
            </a:r>
            <a:r>
              <a:rPr lang="ru-RU" sz="4400" dirty="0" smtClean="0"/>
              <a:t> (у прокариот)</a:t>
            </a:r>
          </a:p>
          <a:p>
            <a:pPr algn="ctr"/>
            <a:r>
              <a:rPr lang="ja-JP" altLang="en-US" sz="4400" dirty="0" smtClean="0"/>
              <a:t>弱化子</a:t>
            </a:r>
            <a:endParaRPr lang="ru-RU" sz="3600" dirty="0" smtClean="0"/>
          </a:p>
          <a:p>
            <a:endParaRPr lang="ru-RU" sz="4400" dirty="0" smtClean="0"/>
          </a:p>
          <a:p>
            <a:pPr marL="742950" indent="-742950"/>
            <a:r>
              <a:rPr lang="ru-RU" sz="3600" dirty="0" smtClean="0"/>
              <a:t>       Пример</a:t>
            </a:r>
            <a:r>
              <a:rPr lang="en-US" sz="3600" dirty="0" smtClean="0"/>
              <a:t>: </a:t>
            </a:r>
            <a:r>
              <a:rPr lang="ru-RU" sz="3600" dirty="0" smtClean="0"/>
              <a:t> оперон синтеза Триптофана </a:t>
            </a:r>
            <a:r>
              <a:rPr lang="en-US" sz="3600" dirty="0" smtClean="0"/>
              <a:t>E. coli</a:t>
            </a:r>
            <a:r>
              <a:rPr lang="ru-RU" sz="3600" dirty="0" smtClean="0"/>
              <a:t> </a:t>
            </a:r>
            <a:endParaRPr lang="ru-RU" sz="3600" b="1" dirty="0" smtClean="0"/>
          </a:p>
          <a:p>
            <a:pPr marL="742950" indent="-742950"/>
            <a:endParaRPr lang="ru-RU" sz="3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857232"/>
            <a:ext cx="6140994" cy="427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-714412" y="0"/>
            <a:ext cx="1000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/>
            <a:r>
              <a:rPr lang="ru-RU" sz="3600" b="1" dirty="0" smtClean="0"/>
              <a:t>     Негативная репрессия синтеза </a:t>
            </a:r>
            <a:r>
              <a:rPr lang="ru-RU" sz="3600" b="1" dirty="0" err="1" smtClean="0"/>
              <a:t>тритпофана</a:t>
            </a:r>
            <a:r>
              <a:rPr lang="ru-RU" sz="3600" b="1" dirty="0" smtClean="0"/>
              <a:t> </a:t>
            </a:r>
            <a:endParaRPr lang="en-US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00562" y="4857760"/>
            <a:ext cx="49292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b="1" dirty="0" smtClean="0"/>
              <a:t>1</a:t>
            </a:r>
            <a:r>
              <a:rPr lang="en-US" sz="3200" b="1" dirty="0" smtClean="0"/>
              <a:t> –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РНК</a:t>
            </a:r>
            <a:r>
              <a:rPr lang="ru-RU" sz="3200" b="1" dirty="0" smtClean="0"/>
              <a:t> полимераза</a:t>
            </a:r>
            <a:r>
              <a:rPr lang="en-US" sz="3200" b="1" dirty="0" smtClean="0"/>
              <a:t>;</a:t>
            </a:r>
          </a:p>
          <a:p>
            <a:pPr marL="742950" indent="-742950"/>
            <a:r>
              <a:rPr lang="en-US" sz="3200" b="1" dirty="0" smtClean="0"/>
              <a:t>2 – </a:t>
            </a:r>
            <a:r>
              <a:rPr lang="ru-RU" sz="3200" b="1" dirty="0" err="1" smtClean="0"/>
              <a:t>Апорепрессор</a:t>
            </a:r>
            <a:r>
              <a:rPr lang="en-US" sz="3200" b="1" dirty="0" smtClean="0"/>
              <a:t>;</a:t>
            </a:r>
            <a:endParaRPr lang="en-US" sz="3200" dirty="0" smtClean="0"/>
          </a:p>
          <a:p>
            <a:pPr marL="742950" indent="-742950"/>
            <a:r>
              <a:rPr lang="en-US" sz="3200" b="1" dirty="0" smtClean="0"/>
              <a:t>3 – </a:t>
            </a:r>
            <a:r>
              <a:rPr lang="ru-RU" sz="3200" b="1" dirty="0" smtClean="0"/>
              <a:t> Триптофан</a:t>
            </a:r>
            <a:r>
              <a:rPr lang="en-US" sz="3200" b="1" dirty="0" smtClean="0"/>
              <a:t>;</a:t>
            </a:r>
            <a:endParaRPr lang="ru-RU" sz="3200" b="1" dirty="0" smtClean="0"/>
          </a:p>
          <a:p>
            <a:pPr marL="742950" indent="-742950"/>
            <a:r>
              <a:rPr lang="ru-RU" sz="3200" b="1" dirty="0" smtClean="0"/>
              <a:t>4 – Активный репрессор</a:t>
            </a:r>
            <a:r>
              <a:rPr lang="en-US" sz="3200" b="1" dirty="0" smtClean="0"/>
              <a:t>;</a:t>
            </a:r>
            <a:r>
              <a:rPr lang="ru-RU" sz="3200" b="1" dirty="0" smtClean="0"/>
              <a:t> 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419350"/>
            <a:ext cx="85725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57158" y="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/>
              <a:t>Триптофановый</a:t>
            </a:r>
            <a:r>
              <a:rPr lang="ru-RU" sz="3200" dirty="0" smtClean="0"/>
              <a:t> оперон  </a:t>
            </a:r>
            <a:r>
              <a:rPr lang="en-US" sz="3200" dirty="0" smtClean="0"/>
              <a:t>E. coli</a:t>
            </a:r>
            <a:endParaRPr lang="ru-RU" sz="32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5720" y="1857364"/>
            <a:ext cx="93583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 smtClean="0"/>
              <a:t>Закодирован полипептид</a:t>
            </a:r>
            <a:r>
              <a:rPr lang="en-US" sz="3200" dirty="0" smtClean="0"/>
              <a:t>: </a:t>
            </a:r>
            <a:r>
              <a:rPr lang="en-US" sz="3200" dirty="0" err="1" smtClean="0"/>
              <a:t>MKAIFVLKG</a:t>
            </a:r>
            <a:r>
              <a:rPr lang="en-US" sz="3200" b="1" u="sng" dirty="0" err="1" smtClean="0"/>
              <a:t>WW</a:t>
            </a:r>
            <a:r>
              <a:rPr lang="en-US" sz="3200" dirty="0" err="1" smtClean="0"/>
              <a:t>RTS</a:t>
            </a:r>
            <a:r>
              <a:rPr lang="en-US" sz="3200" dirty="0" smtClean="0"/>
              <a:t>* </a:t>
            </a:r>
            <a:endParaRPr lang="ru-RU" sz="3200" dirty="0" smtClean="0"/>
          </a:p>
        </p:txBody>
      </p:sp>
      <p:sp>
        <p:nvSpPr>
          <p:cNvPr id="5" name="Равнобедренный треугольник 4"/>
          <p:cNvSpPr/>
          <p:nvPr/>
        </p:nvSpPr>
        <p:spPr>
          <a:xfrm rot="10800000">
            <a:off x="1214414" y="2571744"/>
            <a:ext cx="1143008" cy="35719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-357190" y="1071546"/>
          <a:ext cx="9786974" cy="5840731"/>
        </p:xfrm>
        <a:graphic>
          <a:graphicData uri="http://schemas.openxmlformats.org/presentationml/2006/ole">
            <p:oleObj spid="_x0000_s1026" name="Image" r:id="rId3" imgW="6363027" imgH="3797495" progId="">
              <p:embed/>
            </p:oleObj>
          </a:graphicData>
        </a:graphic>
      </p:graphicFrame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5286380" y="1357298"/>
            <a:ext cx="574675" cy="720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7158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Излишек Триптофана приводит к </a:t>
            </a:r>
            <a:r>
              <a:rPr lang="ru-RU" sz="3200" dirty="0" err="1" smtClean="0"/>
              <a:t>терминации</a:t>
            </a:r>
            <a:r>
              <a:rPr lang="ru-RU" sz="3200" dirty="0" smtClean="0"/>
              <a:t> транскрипции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2374900" y="1114425"/>
          <a:ext cx="4394200" cy="5194300"/>
        </p:xfrm>
        <a:graphic>
          <a:graphicData uri="http://schemas.openxmlformats.org/presentationml/2006/ole">
            <p:oleObj spid="_x0000_s2050" name="Image" r:id="rId3" imgW="4393651" imgH="5193651" progId="">
              <p:embed/>
            </p:oleObj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4285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err="1" smtClean="0"/>
              <a:t>Аттенуаторы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4" y="1571612"/>
          <a:ext cx="8358248" cy="3295077"/>
        </p:xfrm>
        <a:graphic>
          <a:graphicData uri="http://schemas.openxmlformats.org/drawingml/2006/table">
            <a:tbl>
              <a:tblPr/>
              <a:tblGrid>
                <a:gridCol w="2786085"/>
                <a:gridCol w="5572163"/>
              </a:tblGrid>
              <a:tr h="522390"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Histidine</a:t>
                      </a:r>
                      <a:endParaRPr lang="ru-RU" sz="2000" b="1" dirty="0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MTRVQFKHHHHHHHPD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stop</a:t>
                      </a:r>
                      <a:endParaRPr lang="ru-RU" sz="2000" b="1" dirty="0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924229"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Threonine</a:t>
                      </a:r>
                      <a:endParaRPr lang="ru-RU" sz="2000" b="1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MKRISTTITTTITITTGNGAG stop</a:t>
                      </a:r>
                      <a:endParaRPr lang="ru-RU" sz="2000" b="1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924229"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Leucine</a:t>
                      </a:r>
                      <a:endParaRPr lang="ru-RU" sz="2000" b="1" dirty="0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MSHIVRFTGLLLLNAFIVRGRPVGGIQH stop</a:t>
                      </a:r>
                      <a:endParaRPr lang="ru-RU" sz="2000" b="1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924229"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Phenylalanine</a:t>
                      </a:r>
                      <a:endParaRPr lang="ru-RU" sz="2000" b="1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9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MKHIPFFFAFFFTFP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  <a:latin typeface="Courier New" pitchFamily="49" charset="0"/>
                          <a:ea typeface="Times New Roman"/>
                          <a:cs typeface="Courier New" pitchFamily="49" charset="0"/>
                        </a:rPr>
                        <a:t>stop</a:t>
                      </a:r>
                      <a:endParaRPr lang="ru-RU" sz="2000" b="1" dirty="0">
                        <a:latin typeface="Courier New" pitchFamily="49" charset="0"/>
                        <a:ea typeface="Times New Roman"/>
                        <a:cs typeface="Courier New" pitchFamily="49" charset="0"/>
                      </a:endParaRPr>
                    </a:p>
                  </a:txBody>
                  <a:tcPr marL="30480" marR="3048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4285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dirty="0" err="1" smtClean="0"/>
              <a:t>Аттенуаторы</a:t>
            </a:r>
            <a:endParaRPr lang="ru-RU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14282" y="1762205"/>
            <a:ext cx="864399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 algn="ctr"/>
            <a:r>
              <a:rPr lang="ru-RU" sz="3600" dirty="0" smtClean="0"/>
              <a:t>Микро </a:t>
            </a:r>
            <a:r>
              <a:rPr lang="ru-RU" sz="3600" dirty="0" err="1" smtClean="0"/>
              <a:t>РНК</a:t>
            </a:r>
            <a:r>
              <a:rPr lang="ru-RU" sz="3600" dirty="0" smtClean="0"/>
              <a:t> (</a:t>
            </a:r>
            <a:r>
              <a:rPr lang="en-US" sz="3600" dirty="0" err="1" smtClean="0"/>
              <a:t>miRNA</a:t>
            </a:r>
            <a:r>
              <a:rPr lang="ru-RU" sz="3600" dirty="0" smtClean="0"/>
              <a:t>) </a:t>
            </a:r>
            <a:r>
              <a:rPr lang="en-US" sz="3600" dirty="0" smtClean="0"/>
              <a:t>          </a:t>
            </a:r>
          </a:p>
          <a:p>
            <a:pPr marL="742950" indent="-742950" algn="ctr"/>
            <a:endParaRPr lang="en-US" sz="3600" dirty="0" smtClean="0"/>
          </a:p>
          <a:p>
            <a:pPr marL="742950" indent="-742950" algn="ctr"/>
            <a:endParaRPr lang="ru-RU" sz="3600" dirty="0" smtClean="0"/>
          </a:p>
          <a:p>
            <a:pPr marL="742950" indent="-742950" algn="ctr"/>
            <a:r>
              <a:rPr lang="ru-RU" sz="3600" dirty="0" smtClean="0"/>
              <a:t>Малые интерферирующие </a:t>
            </a:r>
            <a:r>
              <a:rPr lang="ru-RU" sz="3600" dirty="0" err="1" smtClean="0"/>
              <a:t>РНК</a:t>
            </a:r>
            <a:r>
              <a:rPr lang="en-US" sz="3600" dirty="0" smtClean="0"/>
              <a:t> (</a:t>
            </a:r>
            <a:r>
              <a:rPr lang="en-US" sz="3600" dirty="0" err="1" smtClean="0"/>
              <a:t>siRNA</a:t>
            </a:r>
            <a:r>
              <a:rPr lang="en-US" sz="3600" dirty="0" smtClean="0"/>
              <a:t>)</a:t>
            </a:r>
            <a:endParaRPr lang="ru-RU" sz="3600" dirty="0" smtClean="0"/>
          </a:p>
          <a:p>
            <a:pPr marL="742950" indent="-742950" algn="ctr">
              <a:buAutoNum type="arabicParenR"/>
            </a:pPr>
            <a:endParaRPr lang="en-US" sz="3600" dirty="0" smtClean="0"/>
          </a:p>
          <a:p>
            <a:pPr marL="742950" indent="-742950">
              <a:buAutoNum type="arabicParenR"/>
            </a:pPr>
            <a:endParaRPr lang="ru-R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85860"/>
            <a:ext cx="7234229" cy="28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142852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Микро </a:t>
            </a:r>
            <a:r>
              <a:rPr lang="ru-RU" sz="4000" dirty="0" err="1" smtClean="0"/>
              <a:t>РНК</a:t>
            </a:r>
            <a:r>
              <a:rPr lang="ru-RU" sz="4000" dirty="0" smtClean="0"/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miRNA</a:t>
            </a:r>
            <a:r>
              <a:rPr lang="en-US" sz="4000" smtClean="0"/>
              <a:t>)</a:t>
            </a:r>
            <a:endParaRPr lang="en-US" altLang="ja-JP" sz="4000" dirty="0" smtClean="0"/>
          </a:p>
          <a:p>
            <a:pPr algn="ctr"/>
            <a:endParaRPr lang="ru-RU" sz="4000" dirty="0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929198"/>
            <a:ext cx="3754434" cy="11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rot="5400000">
            <a:off x="4321173" y="4750603"/>
            <a:ext cx="500860" cy="79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43636" y="1691334"/>
            <a:ext cx="16430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ядро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215074" y="2428868"/>
            <a:ext cx="2428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цитоплазма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571736" y="928670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разрезание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5752" y="3120094"/>
            <a:ext cx="30003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Белок Аргонавт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3504" y="3620160"/>
            <a:ext cx="30003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Комплекс </a:t>
            </a:r>
            <a:r>
              <a:rPr lang="en-US" sz="2800" dirty="0" smtClean="0"/>
              <a:t>RISC</a:t>
            </a:r>
            <a:endParaRPr lang="ru-RU" sz="2800" dirty="0" smtClean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00100" y="6072206"/>
            <a:ext cx="714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Ослабление трансляции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-71470" y="1357298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Шпилька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8805"/>
            <a:ext cx="3936712" cy="255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4000504"/>
            <a:ext cx="3000396" cy="107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Малые интерферирующие </a:t>
            </a:r>
            <a:r>
              <a:rPr lang="ru-RU" sz="4000" dirty="0" err="1" smtClean="0"/>
              <a:t>РНК</a:t>
            </a:r>
            <a:r>
              <a:rPr lang="ru-RU" sz="4000" dirty="0" smtClean="0"/>
              <a:t> </a:t>
            </a:r>
            <a:r>
              <a:rPr lang="en-US" sz="4000" dirty="0" smtClean="0"/>
              <a:t>(</a:t>
            </a:r>
            <a:r>
              <a:rPr lang="en-US" sz="4000" dirty="0" err="1" smtClean="0"/>
              <a:t>siRNA</a:t>
            </a:r>
            <a:r>
              <a:rPr lang="en-US" sz="4000" dirty="0" smtClean="0"/>
              <a:t>)</a:t>
            </a:r>
            <a:endParaRPr lang="ru-RU" sz="4000" dirty="0"/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928802"/>
            <a:ext cx="3714776" cy="343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28728" y="1071546"/>
            <a:ext cx="16430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/>
              <a:t>дцРНК</a:t>
            </a:r>
            <a:endParaRPr lang="ru-RU" sz="2800" dirty="0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2976" y="1643050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разрезание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285784" y="3643314"/>
            <a:ext cx="30003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Белок Аргонавт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2942" y="5072074"/>
            <a:ext cx="30003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Комплекс </a:t>
            </a:r>
            <a:r>
              <a:rPr lang="en-US" sz="2800" dirty="0" smtClean="0"/>
              <a:t>RISC</a:t>
            </a:r>
            <a:endParaRPr lang="ru-RU" sz="2800" dirty="0" smtClean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86314" y="5143512"/>
            <a:ext cx="3571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Гидролиз </a:t>
            </a:r>
            <a:r>
              <a:rPr lang="ru-RU" sz="2800" dirty="0" err="1" smtClean="0"/>
              <a:t>мРНК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6" name="Picture 2" descr="figure 7-1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3200" y="381000"/>
            <a:ext cx="61976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293</Words>
  <PresentationFormat>Экран (4:3)</PresentationFormat>
  <Paragraphs>99</Paragraphs>
  <Slides>21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Image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 Guselnikov</dc:creator>
  <cp:lastModifiedBy>Sergey Guselnikov</cp:lastModifiedBy>
  <cp:revision>121</cp:revision>
  <dcterms:created xsi:type="dcterms:W3CDTF">2013-04-14T03:51:39Z</dcterms:created>
  <dcterms:modified xsi:type="dcterms:W3CDTF">2020-04-10T04:53:21Z</dcterms:modified>
</cp:coreProperties>
</file>