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0" r:id="rId2"/>
    <p:sldId id="261" r:id="rId3"/>
    <p:sldId id="273" r:id="rId4"/>
    <p:sldId id="272" r:id="rId5"/>
    <p:sldId id="274" r:id="rId6"/>
    <p:sldId id="269" r:id="rId7"/>
    <p:sldId id="258" r:id="rId8"/>
    <p:sldId id="271" r:id="rId9"/>
    <p:sldId id="260" r:id="rId10"/>
    <p:sldId id="257" r:id="rId11"/>
    <p:sldId id="256" r:id="rId12"/>
    <p:sldId id="267" r:id="rId13"/>
    <p:sldId id="266" r:id="rId14"/>
    <p:sldId id="264" r:id="rId15"/>
    <p:sldId id="263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0E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7F343-44D7-4441-B49F-9CBDA7FCB942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7B0C2-7D9E-4B89-88AB-E74174D6DC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7EF6E-0B24-40B3-A28A-3DD0107FFEA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25C90-AE37-4F20-BA2B-93D79697CBE9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048E1-E5E2-41E7-97D8-5DD555324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1071538" y="142852"/>
            <a:ext cx="67151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 smtClean="0"/>
              <a:t>Антитела в Научных Исследованиях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857232"/>
            <a:ext cx="821537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/>
              <a:t>Одним из основных инструментов для изучения функций генов на белковом уровне являются </a:t>
            </a:r>
            <a:r>
              <a:rPr lang="ru-RU" sz="2200" dirty="0" err="1" smtClean="0"/>
              <a:t>моноклональные</a:t>
            </a:r>
            <a:r>
              <a:rPr lang="ru-RU" sz="2200" dirty="0" smtClean="0"/>
              <a:t> антитела (МАТ). МАТ позволяют детектировать целевой белок в системах </a:t>
            </a:r>
            <a:r>
              <a:rPr lang="en-US" sz="2200" dirty="0" smtClean="0"/>
              <a:t>in vitro </a:t>
            </a:r>
            <a:r>
              <a:rPr lang="ru-RU" sz="2200" dirty="0" smtClean="0"/>
              <a:t>и </a:t>
            </a:r>
            <a:r>
              <a:rPr lang="en-US" sz="2200" dirty="0" smtClean="0"/>
              <a:t>in vivo</a:t>
            </a:r>
            <a:r>
              <a:rPr lang="ru-RU" sz="2200" dirty="0" smtClean="0"/>
              <a:t>, в том числе на срезах тканей (</a:t>
            </a:r>
            <a:r>
              <a:rPr lang="ru-RU" sz="2200" dirty="0" err="1" smtClean="0"/>
              <a:t>иммуногистохимия</a:t>
            </a:r>
            <a:r>
              <a:rPr lang="en-US" sz="2200" dirty="0" smtClean="0"/>
              <a:t>/</a:t>
            </a:r>
            <a:r>
              <a:rPr lang="ru-RU" sz="2200" dirty="0" smtClean="0"/>
              <a:t> </a:t>
            </a:r>
            <a:r>
              <a:rPr lang="en-US" sz="2200" dirty="0" err="1" smtClean="0"/>
              <a:t>immunohistochemistry</a:t>
            </a:r>
            <a:r>
              <a:rPr lang="ru-RU" sz="2200" dirty="0" smtClean="0"/>
              <a:t>), препаратах живых (</a:t>
            </a:r>
            <a:r>
              <a:rPr lang="ru-RU" sz="2200" dirty="0" err="1" smtClean="0"/>
              <a:t>иммуноокрашивание</a:t>
            </a:r>
            <a:r>
              <a:rPr lang="en-US" sz="2200" dirty="0" smtClean="0"/>
              <a:t>/</a:t>
            </a:r>
            <a:r>
              <a:rPr lang="ru-RU" sz="2200" dirty="0" smtClean="0"/>
              <a:t> </a:t>
            </a:r>
            <a:r>
              <a:rPr lang="en-US" sz="2200" dirty="0" err="1" smtClean="0"/>
              <a:t>immunostaining</a:t>
            </a:r>
            <a:r>
              <a:rPr lang="en-US" sz="2200" dirty="0" smtClean="0"/>
              <a:t>)</a:t>
            </a:r>
            <a:r>
              <a:rPr lang="ru-RU" sz="2200" dirty="0" smtClean="0"/>
              <a:t> и </a:t>
            </a:r>
            <a:r>
              <a:rPr lang="ru-RU" sz="2200" dirty="0" err="1" smtClean="0"/>
              <a:t>лизированных</a:t>
            </a:r>
            <a:r>
              <a:rPr lang="ru-RU" sz="2200" dirty="0" smtClean="0"/>
              <a:t> клеток </a:t>
            </a:r>
            <a:r>
              <a:rPr lang="en-US" sz="2200" dirty="0" smtClean="0"/>
              <a:t>(</a:t>
            </a:r>
            <a:r>
              <a:rPr lang="ru-RU" sz="2200" dirty="0" smtClean="0"/>
              <a:t>Вестерн </a:t>
            </a:r>
            <a:r>
              <a:rPr lang="ru-RU" sz="2200" dirty="0" err="1" smtClean="0"/>
              <a:t>блот</a:t>
            </a:r>
            <a:r>
              <a:rPr lang="en-US" sz="2200" dirty="0" smtClean="0"/>
              <a:t>/Western blot</a:t>
            </a:r>
            <a:r>
              <a:rPr lang="ru-RU" sz="2200" dirty="0" smtClean="0"/>
              <a:t>), в живом организме (</a:t>
            </a:r>
            <a:r>
              <a:rPr lang="en-US" sz="2200" dirty="0" err="1" smtClean="0"/>
              <a:t>immuno</a:t>
            </a:r>
            <a:r>
              <a:rPr lang="en-US" sz="2200" dirty="0" smtClean="0"/>
              <a:t> imaging</a:t>
            </a:r>
            <a:r>
              <a:rPr lang="ru-RU" sz="2200" dirty="0" smtClean="0"/>
              <a:t>).</a:t>
            </a:r>
            <a:endParaRPr lang="en-US" sz="2200" dirty="0" smtClean="0"/>
          </a:p>
          <a:p>
            <a:pPr algn="just"/>
            <a:endParaRPr lang="en-US" sz="2200" dirty="0" smtClean="0"/>
          </a:p>
          <a:p>
            <a:pPr algn="just"/>
            <a:r>
              <a:rPr lang="ru-RU" sz="2200" dirty="0" smtClean="0"/>
              <a:t>Антитела, как </a:t>
            </a:r>
            <a:r>
              <a:rPr lang="ru-RU" sz="2200" dirty="0" err="1" smtClean="0"/>
              <a:t>моноклональные</a:t>
            </a:r>
            <a:r>
              <a:rPr lang="ru-RU" sz="2200" dirty="0" smtClean="0"/>
              <a:t>, так и </a:t>
            </a:r>
            <a:r>
              <a:rPr lang="ru-RU" sz="2200" dirty="0" err="1" smtClean="0"/>
              <a:t>поликлональные</a:t>
            </a:r>
            <a:r>
              <a:rPr lang="ru-RU" sz="2200" dirty="0" smtClean="0"/>
              <a:t>, получают путем иммунизации животных целевым белком. Обычно такой белок невозможно выделить из живого организма (малое количество, нет технологии выделения, этические причины), поэтому для иммунизации берут </a:t>
            </a:r>
            <a:r>
              <a:rPr lang="ru-RU" sz="2200" dirty="0" err="1" smtClean="0"/>
              <a:t>рекомбинантный</a:t>
            </a:r>
            <a:r>
              <a:rPr lang="ru-RU" sz="2200" dirty="0" smtClean="0"/>
              <a:t> белок, искусственно полученный в бактериальной или </a:t>
            </a:r>
            <a:r>
              <a:rPr lang="ru-RU" sz="2200" dirty="0" err="1" smtClean="0"/>
              <a:t>эукариотической</a:t>
            </a:r>
            <a:r>
              <a:rPr lang="ru-RU" sz="2200" dirty="0" smtClean="0"/>
              <a:t> системе. Для очистки и </a:t>
            </a:r>
            <a:r>
              <a:rPr lang="ru-RU" sz="2200" dirty="0" err="1" smtClean="0"/>
              <a:t>детекции</a:t>
            </a:r>
            <a:r>
              <a:rPr lang="ru-RU" sz="2200" dirty="0" smtClean="0"/>
              <a:t> такого белка его получают в виде химеры, в которой белок слит с полипептидом, тэгом. </a:t>
            </a:r>
            <a:endParaRPr lang="en-US" sz="2200" dirty="0" smtClean="0"/>
          </a:p>
          <a:p>
            <a:pPr algn="just"/>
            <a:endParaRPr lang="en-US" sz="2200" dirty="0" smtClean="0"/>
          </a:p>
          <a:p>
            <a:pPr algn="just"/>
            <a:endParaRPr lang="ru-RU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3451860" cy="3342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3000364" y="1357298"/>
            <a:ext cx="19288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Промотор</a:t>
            </a:r>
            <a:endParaRPr lang="ru-RU" sz="2800" dirty="0"/>
          </a:p>
        </p:txBody>
      </p:sp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2714612" y="4214818"/>
            <a:ext cx="2969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Терминатор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0694" y="1714488"/>
            <a:ext cx="142876" cy="264320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286644" y="2214554"/>
            <a:ext cx="214314" cy="185738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5072066" y="1071546"/>
            <a:ext cx="2969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err="1" smtClean="0"/>
              <a:t>мРНК</a:t>
            </a:r>
            <a:endParaRPr lang="ru-RU" sz="2800" dirty="0"/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6786578" y="1691334"/>
            <a:ext cx="11430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Белок</a:t>
            </a:r>
            <a:endParaRPr lang="ru-RU" sz="28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6072198" y="2786058"/>
            <a:ext cx="857256" cy="64294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295772" y="2795582"/>
            <a:ext cx="857256" cy="64294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357190" y="-24"/>
            <a:ext cx="88582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Получение </a:t>
            </a:r>
            <a:r>
              <a:rPr lang="ru-RU" sz="2800" dirty="0" err="1" smtClean="0"/>
              <a:t>рекомбинантного</a:t>
            </a:r>
            <a:r>
              <a:rPr lang="ru-RU" sz="2800" dirty="0" smtClean="0"/>
              <a:t> белка в </a:t>
            </a:r>
            <a:r>
              <a:rPr lang="en-US" sz="2800" dirty="0" err="1" smtClean="0"/>
              <a:t>E.coli</a:t>
            </a:r>
            <a:r>
              <a:rPr lang="ru-RU" sz="2800" dirty="0" smtClean="0"/>
              <a:t> является наиболее простым и дешевым способом</a:t>
            </a:r>
            <a:endParaRPr lang="ru-RU" sz="2800" dirty="0"/>
          </a:p>
        </p:txBody>
      </p:sp>
      <p:sp>
        <p:nvSpPr>
          <p:cNvPr id="14" name="Овал 13"/>
          <p:cNvSpPr/>
          <p:nvPr/>
        </p:nvSpPr>
        <p:spPr>
          <a:xfrm>
            <a:off x="7215206" y="4071942"/>
            <a:ext cx="357190" cy="4286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 Box 25"/>
          <p:cNvSpPr txBox="1">
            <a:spLocks noChangeArrowheads="1"/>
          </p:cNvSpPr>
          <p:nvPr/>
        </p:nvSpPr>
        <p:spPr bwMode="auto">
          <a:xfrm>
            <a:off x="7072330" y="4500570"/>
            <a:ext cx="857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Тэг</a:t>
            </a:r>
            <a:endParaRPr lang="ru-RU" sz="2800" dirty="0"/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2428860" y="2643182"/>
            <a:ext cx="10715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err="1" smtClean="0"/>
              <a:t>кДНК</a:t>
            </a:r>
            <a:endParaRPr lang="ru-RU" sz="28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1071538" y="4572008"/>
            <a:ext cx="1785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err="1" smtClean="0"/>
              <a:t>Плазмида</a:t>
            </a:r>
            <a:endParaRPr lang="ru-RU" sz="2800" dirty="0"/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42844" y="5357826"/>
            <a:ext cx="88582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На первом этапе в </a:t>
            </a:r>
            <a:r>
              <a:rPr lang="ru-RU" sz="2400" dirty="0" err="1" smtClean="0"/>
              <a:t>прокариотический</a:t>
            </a:r>
            <a:r>
              <a:rPr lang="ru-RU" sz="2400" dirty="0" smtClean="0"/>
              <a:t> вектор с промотором вставляется </a:t>
            </a:r>
            <a:r>
              <a:rPr lang="ru-RU" sz="2400" dirty="0" err="1" smtClean="0"/>
              <a:t>кДНК</a:t>
            </a:r>
            <a:r>
              <a:rPr lang="ru-RU" sz="2400" dirty="0" smtClean="0"/>
              <a:t>, кодирующая исследуемый </a:t>
            </a:r>
            <a:r>
              <a:rPr lang="ru-RU" sz="2400" dirty="0" err="1" smtClean="0"/>
              <a:t>эукариотический</a:t>
            </a:r>
            <a:r>
              <a:rPr lang="ru-RU" sz="2400" dirty="0" smtClean="0"/>
              <a:t> белок. В векторе в одной рамке с вставляемым белком закодирован полипептид (тэг).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500694" y="4357694"/>
            <a:ext cx="142876" cy="85725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7786710" y="1643050"/>
            <a:ext cx="357190" cy="3357586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 rot="16200000">
            <a:off x="7155349" y="2948135"/>
            <a:ext cx="25003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err="1" smtClean="0"/>
              <a:t>Химерный</a:t>
            </a:r>
            <a:r>
              <a:rPr lang="ru-RU" sz="2400" dirty="0" smtClean="0"/>
              <a:t> белок</a:t>
            </a:r>
            <a:endParaRPr lang="ru-RU" sz="2400" dirty="0"/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3286116" y="3714752"/>
            <a:ext cx="857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Тэг</a:t>
            </a:r>
            <a:endParaRPr lang="ru-RU" sz="28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16200000" flipH="1">
            <a:off x="3571868" y="2571744"/>
            <a:ext cx="500066" cy="71438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1285852" y="1928802"/>
            <a:ext cx="214314" cy="185738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785786" y="1405582"/>
            <a:ext cx="11430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Белок</a:t>
            </a:r>
            <a:endParaRPr lang="ru-RU" sz="2800" dirty="0"/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1071570" y="-24"/>
            <a:ext cx="70723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Получение </a:t>
            </a:r>
            <a:r>
              <a:rPr lang="ru-RU" sz="2800" dirty="0" err="1" smtClean="0"/>
              <a:t>рекомбинантного</a:t>
            </a:r>
            <a:r>
              <a:rPr lang="ru-RU" sz="2800" dirty="0" smtClean="0"/>
              <a:t> белка в </a:t>
            </a:r>
            <a:r>
              <a:rPr lang="en-US" sz="2800" dirty="0" err="1" smtClean="0"/>
              <a:t>E.coli</a:t>
            </a:r>
            <a:endParaRPr lang="ru-RU" sz="2800" dirty="0"/>
          </a:p>
        </p:txBody>
      </p:sp>
      <p:sp>
        <p:nvSpPr>
          <p:cNvPr id="14" name="Овал 13"/>
          <p:cNvSpPr/>
          <p:nvPr/>
        </p:nvSpPr>
        <p:spPr>
          <a:xfrm>
            <a:off x="1214414" y="3786190"/>
            <a:ext cx="357190" cy="4286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 Box 25"/>
          <p:cNvSpPr txBox="1">
            <a:spLocks noChangeArrowheads="1"/>
          </p:cNvSpPr>
          <p:nvPr/>
        </p:nvSpPr>
        <p:spPr bwMode="auto">
          <a:xfrm>
            <a:off x="1071538" y="4214818"/>
            <a:ext cx="857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Тэг</a:t>
            </a:r>
            <a:endParaRPr lang="ru-RU" sz="2800" dirty="0"/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2285984" y="1739334"/>
            <a:ext cx="62865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Полученный белок одновременно является   </a:t>
            </a:r>
            <a:r>
              <a:rPr lang="en-US" sz="2400" dirty="0" smtClean="0"/>
              <a:t>(1) </a:t>
            </a:r>
            <a:r>
              <a:rPr lang="ru-RU" sz="2400" u="sng" dirty="0" err="1" smtClean="0"/>
              <a:t>рекомбинантным</a:t>
            </a:r>
            <a:r>
              <a:rPr lang="en-US" sz="2400" u="sng" dirty="0" smtClean="0"/>
              <a:t>/recombinant</a:t>
            </a:r>
            <a:r>
              <a:rPr lang="ru-RU" sz="2400" dirty="0" smtClean="0"/>
              <a:t>, так как получен искусственным способом (клонирование, внедрение вектора в клетку), (2) </a:t>
            </a:r>
            <a:r>
              <a:rPr lang="ru-RU" sz="2400" u="sng" dirty="0" err="1" smtClean="0"/>
              <a:t>химерным</a:t>
            </a:r>
            <a:r>
              <a:rPr lang="en-US" sz="2400" u="sng" dirty="0" smtClean="0"/>
              <a:t>/</a:t>
            </a:r>
            <a:r>
              <a:rPr lang="en-US" sz="2400" u="sng" dirty="0" err="1" smtClean="0"/>
              <a:t>chimeric</a:t>
            </a:r>
            <a:r>
              <a:rPr lang="ru-RU" sz="2400" dirty="0" smtClean="0"/>
              <a:t>, так как состоит из частей разной природы, а также                                (3) </a:t>
            </a:r>
            <a:r>
              <a:rPr lang="ru-RU" sz="2400" u="sng" dirty="0" smtClean="0"/>
              <a:t>слитым</a:t>
            </a:r>
            <a:r>
              <a:rPr lang="en-US" sz="2400" u="sng" dirty="0" smtClean="0"/>
              <a:t>/fusion</a:t>
            </a:r>
            <a:r>
              <a:rPr lang="ru-RU" sz="2400" dirty="0" smtClean="0"/>
              <a:t>, так как эти части слиты в единое целое.  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0" y="1850870"/>
            <a:ext cx="4357718" cy="221457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785786" y="2136622"/>
            <a:ext cx="500066" cy="1571636"/>
            <a:chOff x="7215206" y="2571744"/>
            <a:chExt cx="428628" cy="2571768"/>
          </a:xfrm>
        </p:grpSpPr>
        <p:sp>
          <p:nvSpPr>
            <p:cNvPr id="8" name="Овал 7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714480" y="928670"/>
            <a:ext cx="12144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/>
              <a:t>E.coli</a:t>
            </a:r>
            <a:endParaRPr lang="ru-RU" sz="32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2071670" y="2136622"/>
            <a:ext cx="500066" cy="1571636"/>
            <a:chOff x="7215206" y="2571744"/>
            <a:chExt cx="428628" cy="2571768"/>
          </a:xfrm>
        </p:grpSpPr>
        <p:sp>
          <p:nvSpPr>
            <p:cNvPr id="21" name="Овал 20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1428728" y="2208060"/>
            <a:ext cx="500066" cy="1571636"/>
            <a:chOff x="7215206" y="2571744"/>
            <a:chExt cx="428628" cy="2571768"/>
          </a:xfrm>
        </p:grpSpPr>
        <p:sp>
          <p:nvSpPr>
            <p:cNvPr id="24" name="Овал 23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643174" y="2136622"/>
            <a:ext cx="500066" cy="1571636"/>
            <a:chOff x="7215206" y="2571744"/>
            <a:chExt cx="428628" cy="2571768"/>
          </a:xfrm>
        </p:grpSpPr>
        <p:sp>
          <p:nvSpPr>
            <p:cNvPr id="27" name="Овал 26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Овал 29"/>
          <p:cNvSpPr/>
          <p:nvPr/>
        </p:nvSpPr>
        <p:spPr>
          <a:xfrm>
            <a:off x="4786282" y="1922308"/>
            <a:ext cx="4357718" cy="221457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4214810" y="2565250"/>
            <a:ext cx="857256" cy="64294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auto">
          <a:xfrm>
            <a:off x="5857884" y="785794"/>
            <a:ext cx="24288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 smtClean="0"/>
              <a:t>Разрушение</a:t>
            </a:r>
            <a:endParaRPr lang="ru-RU" sz="3200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5857884" y="2993878"/>
            <a:ext cx="500066" cy="1571636"/>
            <a:chOff x="7215206" y="2571744"/>
            <a:chExt cx="428628" cy="2571768"/>
          </a:xfrm>
        </p:grpSpPr>
        <p:sp>
          <p:nvSpPr>
            <p:cNvPr id="33" name="Овал 32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715140" y="1565118"/>
            <a:ext cx="500066" cy="1571636"/>
            <a:chOff x="7215206" y="2571744"/>
            <a:chExt cx="428628" cy="2571768"/>
          </a:xfrm>
        </p:grpSpPr>
        <p:sp>
          <p:nvSpPr>
            <p:cNvPr id="36" name="Овал 35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5214942" y="1707994"/>
            <a:ext cx="500066" cy="1571636"/>
            <a:chOff x="7215206" y="2571744"/>
            <a:chExt cx="428628" cy="2571768"/>
          </a:xfrm>
        </p:grpSpPr>
        <p:sp>
          <p:nvSpPr>
            <p:cNvPr id="39" name="Овал 38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7929586" y="2922440"/>
            <a:ext cx="500066" cy="1571636"/>
            <a:chOff x="7215206" y="2571744"/>
            <a:chExt cx="428628" cy="2571768"/>
          </a:xfrm>
        </p:grpSpPr>
        <p:sp>
          <p:nvSpPr>
            <p:cNvPr id="42" name="Овал 41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4" name="5-конечная звезда 43"/>
          <p:cNvSpPr/>
          <p:nvPr/>
        </p:nvSpPr>
        <p:spPr>
          <a:xfrm>
            <a:off x="285720" y="2636688"/>
            <a:ext cx="428628" cy="35719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357554" y="3065316"/>
            <a:ext cx="285752" cy="28575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Равнобедренный треугольник 45"/>
          <p:cNvSpPr/>
          <p:nvPr/>
        </p:nvSpPr>
        <p:spPr>
          <a:xfrm>
            <a:off x="3714744" y="2565250"/>
            <a:ext cx="357190" cy="357190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Крест 46"/>
          <p:cNvSpPr/>
          <p:nvPr/>
        </p:nvSpPr>
        <p:spPr>
          <a:xfrm>
            <a:off x="3143240" y="2350936"/>
            <a:ext cx="357190" cy="357190"/>
          </a:xfrm>
          <a:prstGeom prst="plus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5-конечная звезда 47"/>
          <p:cNvSpPr/>
          <p:nvPr/>
        </p:nvSpPr>
        <p:spPr>
          <a:xfrm>
            <a:off x="5929322" y="2136622"/>
            <a:ext cx="428628" cy="35719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6786578" y="3493944"/>
            <a:ext cx="285752" cy="28575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Равнобедренный треугольник 49"/>
          <p:cNvSpPr/>
          <p:nvPr/>
        </p:nvSpPr>
        <p:spPr>
          <a:xfrm>
            <a:off x="4429124" y="3500438"/>
            <a:ext cx="357190" cy="357190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Крест 50"/>
          <p:cNvSpPr/>
          <p:nvPr/>
        </p:nvSpPr>
        <p:spPr>
          <a:xfrm>
            <a:off x="8001024" y="1636556"/>
            <a:ext cx="357190" cy="357190"/>
          </a:xfrm>
          <a:prstGeom prst="plus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 Box 25"/>
          <p:cNvSpPr txBox="1">
            <a:spLocks noChangeArrowheads="1"/>
          </p:cNvSpPr>
          <p:nvPr/>
        </p:nvSpPr>
        <p:spPr bwMode="auto">
          <a:xfrm>
            <a:off x="3357586" y="3905912"/>
            <a:ext cx="26431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Другие белки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3" name="Text Box 25"/>
          <p:cNvSpPr txBox="1">
            <a:spLocks noChangeArrowheads="1"/>
          </p:cNvSpPr>
          <p:nvPr/>
        </p:nvSpPr>
        <p:spPr bwMode="auto">
          <a:xfrm>
            <a:off x="4000496" y="1399088"/>
            <a:ext cx="2969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00B050"/>
                </a:solidFill>
              </a:rPr>
              <a:t>Белок</a:t>
            </a:r>
            <a:r>
              <a:rPr lang="en-US" sz="2800" b="1" dirty="0" smtClean="0">
                <a:solidFill>
                  <a:srgbClr val="00B050"/>
                </a:solidFill>
              </a:rPr>
              <a:t> X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54" name="Text Box 25"/>
          <p:cNvSpPr txBox="1">
            <a:spLocks noChangeArrowheads="1"/>
          </p:cNvSpPr>
          <p:nvPr/>
        </p:nvSpPr>
        <p:spPr bwMode="auto">
          <a:xfrm>
            <a:off x="857256" y="-24"/>
            <a:ext cx="6786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Получение </a:t>
            </a:r>
            <a:r>
              <a:rPr lang="ru-RU" sz="2800" dirty="0" err="1" smtClean="0"/>
              <a:t>рекомбинантного</a:t>
            </a:r>
            <a:r>
              <a:rPr lang="ru-RU" sz="2800" dirty="0" smtClean="0"/>
              <a:t> белка в </a:t>
            </a:r>
            <a:r>
              <a:rPr lang="en-US" sz="2800" dirty="0" err="1" smtClean="0"/>
              <a:t>E.coli</a:t>
            </a:r>
            <a:endParaRPr lang="ru-RU" sz="2800" dirty="0"/>
          </a:p>
        </p:txBody>
      </p:sp>
      <p:sp>
        <p:nvSpPr>
          <p:cNvPr id="55" name="Text Box 25"/>
          <p:cNvSpPr txBox="1">
            <a:spLocks noChangeArrowheads="1"/>
          </p:cNvSpPr>
          <p:nvPr/>
        </p:nvSpPr>
        <p:spPr bwMode="auto">
          <a:xfrm>
            <a:off x="142876" y="5074050"/>
            <a:ext cx="88582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Полученный вектор вводится в бактерию, где и происходит репликация </a:t>
            </a:r>
            <a:r>
              <a:rPr lang="ru-RU" sz="2400" dirty="0" err="1" smtClean="0"/>
              <a:t>плазмиды</a:t>
            </a:r>
            <a:r>
              <a:rPr lang="ru-RU" sz="2400" dirty="0" smtClean="0"/>
              <a:t>, транскрипция </a:t>
            </a:r>
            <a:r>
              <a:rPr lang="ru-RU" sz="2400" dirty="0" err="1" smtClean="0"/>
              <a:t>мРНК</a:t>
            </a:r>
            <a:r>
              <a:rPr lang="ru-RU" sz="2400" dirty="0" smtClean="0"/>
              <a:t> с нее,   трансляция белка. Затем бактерии разрушаются ультразвуком и из полученного </a:t>
            </a:r>
            <a:r>
              <a:rPr lang="ru-RU" sz="2400" dirty="0" err="1" smtClean="0"/>
              <a:t>лизата</a:t>
            </a:r>
            <a:r>
              <a:rPr lang="ru-RU" sz="2400" dirty="0" smtClean="0"/>
              <a:t> выделяется целевой белок.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500034" y="0"/>
            <a:ext cx="83582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smtClean="0"/>
              <a:t>Очистка </a:t>
            </a:r>
            <a:r>
              <a:rPr lang="ru-RU" sz="2800" dirty="0" err="1" smtClean="0"/>
              <a:t>рекомбинантного</a:t>
            </a:r>
            <a:r>
              <a:rPr lang="ru-RU" sz="2800" dirty="0" smtClean="0"/>
              <a:t> белка с помощью аффинной хроматографии на колонке с сорбентом, связывающим тэг, но не связывающим другие белки</a:t>
            </a:r>
            <a:endParaRPr lang="ru-RU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643050"/>
            <a:ext cx="978348" cy="363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1000100" y="5110475"/>
            <a:ext cx="1785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Колонка</a:t>
            </a:r>
            <a:endParaRPr lang="ru-RU" sz="2400" dirty="0"/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2071670" y="3110211"/>
            <a:ext cx="1785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Сорбент</a:t>
            </a:r>
            <a:endParaRPr lang="ru-RU" sz="24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714488"/>
            <a:ext cx="3571900" cy="396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5357818" y="1500174"/>
            <a:ext cx="857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F0000"/>
                </a:solidFill>
              </a:rPr>
              <a:t>Тэг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4000496" y="5357826"/>
            <a:ext cx="26431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Другие белки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00166" y="3214686"/>
            <a:ext cx="285752" cy="2857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000496" y="1500174"/>
            <a:ext cx="4286280" cy="45005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785918" y="1500174"/>
            <a:ext cx="2214578" cy="1714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1643042" y="3643314"/>
            <a:ext cx="2500330" cy="2214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Группа 61"/>
          <p:cNvGrpSpPr/>
          <p:nvPr/>
        </p:nvGrpSpPr>
        <p:grpSpPr>
          <a:xfrm>
            <a:off x="642910" y="1500174"/>
            <a:ext cx="6357982" cy="5357826"/>
            <a:chOff x="71406" y="142852"/>
            <a:chExt cx="7786742" cy="664371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30752" y="1857364"/>
              <a:ext cx="1037933" cy="3857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14744" y="1785926"/>
              <a:ext cx="1037933" cy="3857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1785926"/>
              <a:ext cx="1037933" cy="3857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Стрелка вправо 9"/>
            <p:cNvSpPr/>
            <p:nvPr/>
          </p:nvSpPr>
          <p:spPr>
            <a:xfrm rot="5400000">
              <a:off x="821504" y="-607246"/>
              <a:ext cx="1928828" cy="3429024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трелка вправо 10"/>
            <p:cNvSpPr/>
            <p:nvPr/>
          </p:nvSpPr>
          <p:spPr>
            <a:xfrm>
              <a:off x="5143504" y="3214686"/>
              <a:ext cx="857256" cy="64294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2795574" y="3367086"/>
              <a:ext cx="857256" cy="64294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214416" y="285728"/>
              <a:ext cx="285752" cy="928694"/>
              <a:chOff x="7215206" y="2571744"/>
              <a:chExt cx="428628" cy="2571768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2000234" y="285728"/>
              <a:ext cx="285752" cy="928694"/>
              <a:chOff x="7215206" y="2571744"/>
              <a:chExt cx="428628" cy="2571768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1000102" y="500042"/>
              <a:ext cx="285752" cy="928694"/>
              <a:chOff x="7215206" y="2571744"/>
              <a:chExt cx="428628" cy="2571768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2285986" y="642918"/>
              <a:ext cx="285752" cy="928694"/>
              <a:chOff x="7215206" y="2571744"/>
              <a:chExt cx="428628" cy="2571768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Овал 26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5-конечная звезда 27"/>
            <p:cNvSpPr/>
            <p:nvPr/>
          </p:nvSpPr>
          <p:spPr>
            <a:xfrm>
              <a:off x="1285854" y="1357298"/>
              <a:ext cx="428628" cy="357190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71606" y="928670"/>
              <a:ext cx="285752" cy="285752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>
              <a:off x="1500168" y="357166"/>
              <a:ext cx="357190" cy="357190"/>
            </a:xfrm>
            <a:prstGeom prst="triangl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Крест 30"/>
            <p:cNvSpPr/>
            <p:nvPr/>
          </p:nvSpPr>
          <p:spPr>
            <a:xfrm>
              <a:off x="1714482" y="1428736"/>
              <a:ext cx="357190" cy="357190"/>
            </a:xfrm>
            <a:prstGeom prst="plus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2" name="Группа 31"/>
            <p:cNvGrpSpPr/>
            <p:nvPr/>
          </p:nvGrpSpPr>
          <p:grpSpPr>
            <a:xfrm>
              <a:off x="3929058" y="2571744"/>
              <a:ext cx="285752" cy="928694"/>
              <a:chOff x="7215206" y="2571744"/>
              <a:chExt cx="428628" cy="2571768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4357686" y="3000372"/>
              <a:ext cx="285752" cy="928694"/>
              <a:chOff x="7215206" y="2571744"/>
              <a:chExt cx="428628" cy="2571768"/>
            </a:xfrm>
          </p:grpSpPr>
          <p:sp>
            <p:nvSpPr>
              <p:cNvPr id="36" name="Овал 35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3929058" y="3571876"/>
              <a:ext cx="285752" cy="928694"/>
              <a:chOff x="7215206" y="2571744"/>
              <a:chExt cx="428628" cy="2571768"/>
            </a:xfrm>
          </p:grpSpPr>
          <p:sp>
            <p:nvSpPr>
              <p:cNvPr id="39" name="Овал 38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>
              <a:off x="4286248" y="4143380"/>
              <a:ext cx="285752" cy="928694"/>
              <a:chOff x="7215206" y="2571744"/>
              <a:chExt cx="428628" cy="2571768"/>
            </a:xfrm>
          </p:grpSpPr>
          <p:sp>
            <p:nvSpPr>
              <p:cNvPr id="42" name="Овал 41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4" name="5-конечная звезда 43"/>
            <p:cNvSpPr/>
            <p:nvPr/>
          </p:nvSpPr>
          <p:spPr>
            <a:xfrm>
              <a:off x="3857620" y="5786454"/>
              <a:ext cx="428628" cy="357190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357686" y="5643578"/>
              <a:ext cx="285752" cy="285752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Равнобедренный треугольник 45"/>
            <p:cNvSpPr/>
            <p:nvPr/>
          </p:nvSpPr>
          <p:spPr>
            <a:xfrm>
              <a:off x="3643306" y="6072206"/>
              <a:ext cx="357190" cy="357190"/>
            </a:xfrm>
            <a:prstGeom prst="triangl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Крест 46"/>
            <p:cNvSpPr/>
            <p:nvPr/>
          </p:nvSpPr>
          <p:spPr>
            <a:xfrm>
              <a:off x="4357686" y="6143644"/>
              <a:ext cx="357190" cy="357190"/>
            </a:xfrm>
            <a:prstGeom prst="plus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Стрелка вправо 47"/>
            <p:cNvSpPr/>
            <p:nvPr/>
          </p:nvSpPr>
          <p:spPr>
            <a:xfrm rot="5400000">
              <a:off x="3607599" y="5107781"/>
              <a:ext cx="1214422" cy="2143140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9" name="Группа 48"/>
            <p:cNvGrpSpPr/>
            <p:nvPr/>
          </p:nvGrpSpPr>
          <p:grpSpPr>
            <a:xfrm>
              <a:off x="6643702" y="5500702"/>
              <a:ext cx="285752" cy="928694"/>
              <a:chOff x="7215206" y="2571744"/>
              <a:chExt cx="428628" cy="2571768"/>
            </a:xfrm>
          </p:grpSpPr>
          <p:sp>
            <p:nvSpPr>
              <p:cNvPr id="50" name="Овал 49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Овал 50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2" name="Группа 51"/>
            <p:cNvGrpSpPr/>
            <p:nvPr/>
          </p:nvGrpSpPr>
          <p:grpSpPr>
            <a:xfrm>
              <a:off x="6357950" y="5357826"/>
              <a:ext cx="285752" cy="928694"/>
              <a:chOff x="7215206" y="2571744"/>
              <a:chExt cx="428628" cy="2571768"/>
            </a:xfrm>
          </p:grpSpPr>
          <p:sp>
            <p:nvSpPr>
              <p:cNvPr id="53" name="Овал 52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6858016" y="5643578"/>
              <a:ext cx="285752" cy="928694"/>
              <a:chOff x="7215206" y="2571744"/>
              <a:chExt cx="428628" cy="2571768"/>
            </a:xfrm>
          </p:grpSpPr>
          <p:sp>
            <p:nvSpPr>
              <p:cNvPr id="56" name="Овал 55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Овал 56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7072330" y="5500702"/>
              <a:ext cx="285752" cy="928694"/>
              <a:chOff x="7215206" y="2571744"/>
              <a:chExt cx="428628" cy="2571768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7286644" y="2571744"/>
                <a:ext cx="214314" cy="214314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Овал 59"/>
              <p:cNvSpPr/>
              <p:nvPr/>
            </p:nvSpPr>
            <p:spPr>
              <a:xfrm>
                <a:off x="7215206" y="4643446"/>
                <a:ext cx="428628" cy="50006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1" name="Стрелка вправо 60"/>
            <p:cNvSpPr/>
            <p:nvPr/>
          </p:nvSpPr>
          <p:spPr>
            <a:xfrm rot="5400000">
              <a:off x="6179367" y="5107781"/>
              <a:ext cx="1214422" cy="2143140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3000364" y="571480"/>
            <a:ext cx="55721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Клеточный </a:t>
            </a:r>
            <a:r>
              <a:rPr lang="ru-RU" sz="2400" dirty="0" err="1" smtClean="0"/>
              <a:t>лизат</a:t>
            </a:r>
            <a:r>
              <a:rPr lang="ru-RU" sz="2400" dirty="0" smtClean="0"/>
              <a:t> наносится на колонку, </a:t>
            </a:r>
            <a:r>
              <a:rPr lang="ru-RU" sz="2400" dirty="0" err="1" smtClean="0"/>
              <a:t>несвязавшиеся</a:t>
            </a:r>
            <a:r>
              <a:rPr lang="ru-RU" sz="2400" dirty="0" smtClean="0"/>
              <a:t> белки смываются промывочным буфером, белок снимается с сорбента буфером </a:t>
            </a:r>
            <a:r>
              <a:rPr lang="ru-RU" sz="2400" dirty="0" err="1" smtClean="0"/>
              <a:t>элюции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1714480" y="214290"/>
            <a:ext cx="60007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 smtClean="0"/>
              <a:t>Белковый </a:t>
            </a:r>
            <a:r>
              <a:rPr lang="ru-RU" sz="3200" dirty="0" err="1" smtClean="0"/>
              <a:t>Гельэлектрофорез</a:t>
            </a:r>
            <a:endParaRPr lang="ru-RU" sz="32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657227"/>
            <a:ext cx="4914913" cy="491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6572264" y="3571877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Анод</a:t>
            </a:r>
            <a:endParaRPr lang="ru-RU" sz="2800" dirty="0"/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5929322" y="1357299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Камера</a:t>
            </a:r>
            <a:endParaRPr lang="ru-RU" sz="2800" dirty="0"/>
          </a:p>
        </p:txBody>
      </p:sp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1714480" y="1357299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Катод</a:t>
            </a:r>
            <a:endParaRPr lang="ru-RU" sz="2800" dirty="0"/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1643042" y="3143249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Буфер</a:t>
            </a:r>
            <a:endParaRPr lang="ru-RU" sz="2800" dirty="0"/>
          </a:p>
        </p:txBody>
      </p:sp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2000232" y="5000637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Буфер</a:t>
            </a:r>
            <a:endParaRPr lang="ru-RU" sz="2800" dirty="0"/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1214414" y="3571876"/>
            <a:ext cx="192882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Полиакриламидный гель</a:t>
            </a:r>
            <a:endParaRPr lang="ru-RU" sz="2800" dirty="0"/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4143372" y="762641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Белок</a:t>
            </a:r>
            <a:endParaRPr lang="ru-RU" sz="2800" dirty="0"/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285720" y="557214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Принцип белкового ГЭФ аналогичен ГЭФ нуклеиновых кислот, однако имеет ряд различий, в т.ч. используется вертикальная камера, гель заливается между двух стекол.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4603" y="1357298"/>
            <a:ext cx="2584587" cy="504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3428992" y="6143644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Гель</a:t>
            </a:r>
            <a:endParaRPr lang="ru-RU" sz="28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3817535" y="2824555"/>
            <a:ext cx="65008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3747685" y="4039001"/>
            <a:ext cx="65008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1357290" y="1928802"/>
            <a:ext cx="1357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Белки</a:t>
            </a:r>
            <a:endParaRPr lang="ru-RU" sz="2800" dirty="0"/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4500562" y="2357430"/>
            <a:ext cx="3571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+</a:t>
            </a:r>
            <a:r>
              <a:rPr lang="ru-RU" sz="2400" dirty="0" err="1" smtClean="0"/>
              <a:t>Меркаптоэтанол</a:t>
            </a:r>
            <a:r>
              <a:rPr lang="ru-RU" sz="2400" dirty="0" smtClean="0"/>
              <a:t>  +</a:t>
            </a:r>
            <a:r>
              <a:rPr lang="ru-RU" sz="2400" dirty="0" err="1" smtClean="0"/>
              <a:t>Додецилсульфат</a:t>
            </a:r>
            <a:r>
              <a:rPr lang="ru-RU" sz="2400" dirty="0" smtClean="0"/>
              <a:t> натрия</a:t>
            </a:r>
            <a:r>
              <a:rPr lang="en-US" sz="2400" dirty="0" smtClean="0"/>
              <a:t> </a:t>
            </a:r>
            <a:endParaRPr lang="ru-RU" sz="2400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4825" y="642918"/>
            <a:ext cx="10191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84821" y="4418034"/>
            <a:ext cx="873327" cy="172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7143768" y="6215082"/>
            <a:ext cx="25717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МЭ       ДСН</a:t>
            </a:r>
            <a:endParaRPr lang="ru-RU" sz="2800" dirty="0"/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142844" y="0"/>
            <a:ext cx="828680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dirty="0" smtClean="0"/>
              <a:t>Одинаковые по размеру белки могут иметь различный заряд, третичную и четвертичную структуру. Перед нанесением на гель белки денатурируются в присутствие МЭ (разрушает </a:t>
            </a:r>
            <a:r>
              <a:rPr lang="en-US" sz="2000" dirty="0" smtClean="0"/>
              <a:t>S-S</a:t>
            </a:r>
            <a:r>
              <a:rPr lang="ru-RU" sz="2000" dirty="0" smtClean="0"/>
              <a:t> связи) и ДСН (облепляет полипептидную цепь и дает ей большой отрицательный заряд, значительно больший, чем заряд белка.)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https://2019.igem.org/wiki/images/5/5b/T--CCU_Taiwan--result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00166" y="34502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М      Л       П       Э                     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278130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 Box 25"/>
          <p:cNvSpPr txBox="1">
            <a:spLocks noChangeArrowheads="1"/>
          </p:cNvSpPr>
          <p:nvPr/>
        </p:nvSpPr>
        <p:spPr bwMode="auto">
          <a:xfrm>
            <a:off x="4286216" y="714356"/>
            <a:ext cx="471494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dirty="0" smtClean="0"/>
              <a:t>После фракционирование под действием постоянного тока гель окрашивается красителем </a:t>
            </a:r>
            <a:r>
              <a:rPr lang="ru-RU" sz="2000" dirty="0" err="1" smtClean="0"/>
              <a:t>кумасси</a:t>
            </a:r>
            <a:r>
              <a:rPr lang="ru-RU" sz="2000" dirty="0" smtClean="0"/>
              <a:t> синий. </a:t>
            </a:r>
          </a:p>
          <a:p>
            <a:pPr algn="just">
              <a:spcBef>
                <a:spcPct val="50000"/>
              </a:spcBef>
            </a:pPr>
            <a:endParaRPr lang="ru-RU" sz="2000" dirty="0" smtClean="0"/>
          </a:p>
          <a:p>
            <a:pPr algn="just">
              <a:spcBef>
                <a:spcPct val="50000"/>
              </a:spcBef>
            </a:pPr>
            <a:r>
              <a:rPr lang="ru-RU" sz="2000" dirty="0" smtClean="0"/>
              <a:t>М – маркер в </a:t>
            </a:r>
            <a:r>
              <a:rPr lang="ru-RU" sz="2000" dirty="0" err="1" smtClean="0"/>
              <a:t>килоДальтонах</a:t>
            </a:r>
            <a:r>
              <a:rPr lang="ru-RU" sz="2000" dirty="0" smtClean="0"/>
              <a:t> </a:t>
            </a:r>
          </a:p>
          <a:p>
            <a:pPr algn="just">
              <a:spcBef>
                <a:spcPct val="50000"/>
              </a:spcBef>
            </a:pPr>
            <a:r>
              <a:rPr lang="ru-RU" sz="2000" dirty="0" smtClean="0"/>
              <a:t>Л – </a:t>
            </a:r>
            <a:r>
              <a:rPr lang="ru-RU" sz="2000" dirty="0" err="1" smtClean="0"/>
              <a:t>лизат</a:t>
            </a:r>
            <a:r>
              <a:rPr lang="ru-RU" sz="2000" dirty="0" smtClean="0"/>
              <a:t> </a:t>
            </a:r>
            <a:r>
              <a:rPr lang="en-US" sz="2000" dirty="0" smtClean="0"/>
              <a:t>E. coli</a:t>
            </a:r>
            <a:r>
              <a:rPr lang="ru-RU" sz="2000" dirty="0" smtClean="0"/>
              <a:t> </a:t>
            </a:r>
          </a:p>
          <a:p>
            <a:pPr algn="just">
              <a:spcBef>
                <a:spcPct val="50000"/>
              </a:spcBef>
            </a:pPr>
            <a:r>
              <a:rPr lang="ru-RU" sz="2000" dirty="0" smtClean="0"/>
              <a:t>П – проскок </a:t>
            </a:r>
            <a:r>
              <a:rPr lang="en-US" sz="2000" dirty="0" smtClean="0"/>
              <a:t>c </a:t>
            </a:r>
            <a:r>
              <a:rPr lang="ru-RU" sz="2000" dirty="0" smtClean="0"/>
              <a:t>колонки</a:t>
            </a:r>
          </a:p>
          <a:p>
            <a:pPr algn="just">
              <a:spcBef>
                <a:spcPct val="50000"/>
              </a:spcBef>
            </a:pPr>
            <a:r>
              <a:rPr lang="ru-RU" sz="2000" dirty="0" smtClean="0"/>
              <a:t>Э – </a:t>
            </a:r>
            <a:r>
              <a:rPr lang="ru-RU" sz="2000" dirty="0" err="1" smtClean="0"/>
              <a:t>элюат</a:t>
            </a:r>
            <a:r>
              <a:rPr lang="ru-RU" sz="2000" dirty="0" smtClean="0"/>
              <a:t> с колонки</a:t>
            </a:r>
          </a:p>
          <a:p>
            <a:pPr algn="just">
              <a:spcBef>
                <a:spcPct val="50000"/>
              </a:spcBef>
            </a:pPr>
            <a:endParaRPr lang="ru-RU" sz="2000" dirty="0" smtClean="0"/>
          </a:p>
          <a:p>
            <a:pPr algn="just">
              <a:spcBef>
                <a:spcPct val="50000"/>
              </a:spcBef>
            </a:pPr>
            <a:r>
              <a:rPr lang="ru-RU" sz="2000" dirty="0" smtClean="0"/>
              <a:t>Видно, что не весь белок связался с сорбентом, кроме того вместе с целевым белком с колонки </a:t>
            </a:r>
            <a:r>
              <a:rPr lang="ru-RU" sz="2000" dirty="0" err="1" smtClean="0"/>
              <a:t>элюировалось</a:t>
            </a:r>
            <a:r>
              <a:rPr lang="ru-RU" sz="2000" dirty="0" smtClean="0"/>
              <a:t> небольшое количество бактериальных белков, что допустимо.   </a:t>
            </a: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82082"/>
            <a:ext cx="2593749" cy="153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142844" y="139463"/>
            <a:ext cx="88583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err="1" smtClean="0"/>
              <a:t>Поликлональные</a:t>
            </a:r>
            <a:r>
              <a:rPr lang="ru-RU" sz="2400" dirty="0" smtClean="0"/>
              <a:t> антитела можно получить путем иммунизации разных животных – от мышей до верблюдов. </a:t>
            </a:r>
            <a:r>
              <a:rPr lang="ru-RU" sz="2400" dirty="0" err="1" smtClean="0"/>
              <a:t>Моноклональные</a:t>
            </a:r>
            <a:r>
              <a:rPr lang="ru-RU" sz="2400" dirty="0" smtClean="0"/>
              <a:t> – только в мышах.</a:t>
            </a:r>
            <a:endParaRPr lang="ru-RU" sz="24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928794" y="1571612"/>
            <a:ext cx="214314" cy="785818"/>
            <a:chOff x="7215206" y="2571744"/>
            <a:chExt cx="428628" cy="2571768"/>
          </a:xfrm>
        </p:grpSpPr>
        <p:sp>
          <p:nvSpPr>
            <p:cNvPr id="5" name="Овал 4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100" name="Picture 4" descr="http://t2.gstatic.com/images?q=tbn:ANd9GcSy7P5ewi--gga4l3Yj84fs493s9G3Q1GZ6tPZ7G-HV6rRsCodW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00438"/>
            <a:ext cx="2360400" cy="1714512"/>
          </a:xfrm>
          <a:prstGeom prst="rect">
            <a:avLst/>
          </a:prstGeom>
          <a:noFill/>
        </p:spPr>
      </p:pic>
      <p:pic>
        <p:nvPicPr>
          <p:cNvPr id="4102" name="Picture 6" descr="http://t1.gstatic.com/images?q=tbn:ANd9GcTPAFRSGZ-PAhePvopQLDTffyBjdGlDwjytsN92a46YRT-9gw0Pw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018933"/>
            <a:ext cx="2441007" cy="1624381"/>
          </a:xfrm>
          <a:prstGeom prst="rect">
            <a:avLst/>
          </a:prstGeom>
          <a:noFill/>
        </p:spPr>
      </p:pic>
      <p:pic>
        <p:nvPicPr>
          <p:cNvPr id="4104" name="Picture 8" descr="http://t1.gstatic.com/images?q=tbn:ANd9GcQlEkYCtL2HBBiXvMrkd09blk1z0DMObKpe3Ns-4yDQD8ZcD5xn2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1000108"/>
            <a:ext cx="2435452" cy="1857388"/>
          </a:xfrm>
          <a:prstGeom prst="rect">
            <a:avLst/>
          </a:prstGeom>
          <a:noFill/>
        </p:spPr>
      </p:pic>
      <p:grpSp>
        <p:nvGrpSpPr>
          <p:cNvPr id="11" name="Группа 10"/>
          <p:cNvGrpSpPr/>
          <p:nvPr/>
        </p:nvGrpSpPr>
        <p:grpSpPr>
          <a:xfrm>
            <a:off x="2143108" y="1435880"/>
            <a:ext cx="214314" cy="707236"/>
            <a:chOff x="7215206" y="2571744"/>
            <a:chExt cx="428628" cy="2571768"/>
          </a:xfrm>
        </p:grpSpPr>
        <p:sp>
          <p:nvSpPr>
            <p:cNvPr id="12" name="Овал 11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428860" y="1500174"/>
            <a:ext cx="214314" cy="785818"/>
            <a:chOff x="7215206" y="2571744"/>
            <a:chExt cx="428628" cy="2571768"/>
          </a:xfrm>
        </p:grpSpPr>
        <p:sp>
          <p:nvSpPr>
            <p:cNvPr id="15" name="Овал 14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714612" y="1643050"/>
            <a:ext cx="214314" cy="785818"/>
            <a:chOff x="7215206" y="2571744"/>
            <a:chExt cx="428628" cy="2571768"/>
          </a:xfrm>
        </p:grpSpPr>
        <p:sp>
          <p:nvSpPr>
            <p:cNvPr id="18" name="Овал 17"/>
            <p:cNvSpPr/>
            <p:nvPr/>
          </p:nvSpPr>
          <p:spPr>
            <a:xfrm>
              <a:off x="7286644" y="2571744"/>
              <a:ext cx="214314" cy="21431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7215206" y="4643446"/>
              <a:ext cx="428628" cy="50006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1" name="Рисунок 20" descr="e32266e38fbfcdbfb17fbca9ba20dc1b04bbb8d8_727_485_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9174" y="4796660"/>
            <a:ext cx="2786082" cy="1858666"/>
          </a:xfrm>
          <a:prstGeom prst="rect">
            <a:avLst/>
          </a:prstGeom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4572008"/>
            <a:ext cx="2409001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Рисунок 21" descr="imag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00760" y="2894750"/>
            <a:ext cx="2788805" cy="18573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571744"/>
            <a:ext cx="977697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357158" y="214290"/>
            <a:ext cx="85011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err="1" smtClean="0"/>
              <a:t>Поликлональные</a:t>
            </a:r>
            <a:r>
              <a:rPr lang="ru-RU" sz="2800" dirty="0" smtClean="0"/>
              <a:t> антитела получают из сыворотки крови иммунизированных животных</a:t>
            </a:r>
            <a:endParaRPr lang="ru-RU" sz="2800" dirty="0"/>
          </a:p>
        </p:txBody>
      </p:sp>
      <p:pic>
        <p:nvPicPr>
          <p:cNvPr id="5" name="Picture 8" descr="http://t1.gstatic.com/images?q=tbn:ANd9GcQlEkYCtL2HBBiXvMrkd09blk1z0DMObKpe3Ns-4yDQD8ZcD5xn2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691694"/>
            <a:ext cx="2746354" cy="2094496"/>
          </a:xfrm>
          <a:prstGeom prst="rect">
            <a:avLst/>
          </a:prstGeom>
          <a:noFill/>
        </p:spPr>
      </p:pic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2786050" y="4214818"/>
            <a:ext cx="22145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0000"/>
                </a:solidFill>
              </a:rPr>
              <a:t>Кровь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214810" y="4214818"/>
            <a:ext cx="1500198" cy="64294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35444"/>
            <a:ext cx="2260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lum bright="-30000" contrast="42000"/>
          </a:blip>
          <a:srcRect/>
          <a:stretch>
            <a:fillRect/>
          </a:stretch>
        </p:blipFill>
        <p:spPr bwMode="auto">
          <a:xfrm>
            <a:off x="6286512" y="4143380"/>
            <a:ext cx="33020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6715140" y="5072074"/>
            <a:ext cx="22860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Эритроциты</a:t>
            </a:r>
            <a:endParaRPr lang="ru-RU" sz="2800" dirty="0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6572264" y="2071678"/>
            <a:ext cx="1785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Антитела</a:t>
            </a:r>
            <a:endParaRPr lang="ru-RU" sz="28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>
            <a:off x="6036481" y="3964787"/>
            <a:ext cx="1000133" cy="21431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6643702" y="4429132"/>
            <a:ext cx="22860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Сыворотка</a:t>
            </a:r>
            <a:endParaRPr lang="ru-RU" sz="2800" dirty="0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786058"/>
            <a:ext cx="977697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2714620"/>
            <a:ext cx="977697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429000"/>
            <a:ext cx="977697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14488"/>
            <a:ext cx="977697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Text Box 25"/>
          <p:cNvSpPr txBox="1">
            <a:spLocks noChangeArrowheads="1"/>
          </p:cNvSpPr>
          <p:nvPr/>
        </p:nvSpPr>
        <p:spPr bwMode="auto">
          <a:xfrm>
            <a:off x="2928926" y="4857760"/>
            <a:ext cx="407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Центрифугирование</a:t>
            </a:r>
            <a:endParaRPr lang="ru-RU" sz="280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500166" y="4071942"/>
            <a:ext cx="214314" cy="357190"/>
            <a:chOff x="9429784" y="2143116"/>
            <a:chExt cx="285752" cy="500066"/>
          </a:xfrm>
          <a:solidFill>
            <a:srgbClr val="FF0000"/>
          </a:solidFill>
        </p:grpSpPr>
        <p:sp>
          <p:nvSpPr>
            <p:cNvPr id="18" name="Равнобедренный треугольник 17"/>
            <p:cNvSpPr/>
            <p:nvPr/>
          </p:nvSpPr>
          <p:spPr>
            <a:xfrm>
              <a:off x="9429784" y="2143116"/>
              <a:ext cx="285752" cy="357190"/>
            </a:xfrm>
            <a:prstGeom prst="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9429784" y="2357430"/>
              <a:ext cx="285752" cy="285752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500166" y="3571876"/>
            <a:ext cx="214314" cy="357190"/>
            <a:chOff x="9429784" y="2143116"/>
            <a:chExt cx="285752" cy="500066"/>
          </a:xfrm>
          <a:solidFill>
            <a:srgbClr val="FF0000"/>
          </a:solidFill>
        </p:grpSpPr>
        <p:sp>
          <p:nvSpPr>
            <p:cNvPr id="38" name="Равнобедренный треугольник 37"/>
            <p:cNvSpPr/>
            <p:nvPr/>
          </p:nvSpPr>
          <p:spPr>
            <a:xfrm>
              <a:off x="9429784" y="2143116"/>
              <a:ext cx="285752" cy="357190"/>
            </a:xfrm>
            <a:prstGeom prst="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9429784" y="2357430"/>
              <a:ext cx="285752" cy="285752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500166" y="3000372"/>
            <a:ext cx="214314" cy="357190"/>
            <a:chOff x="9429784" y="2143116"/>
            <a:chExt cx="285752" cy="500066"/>
          </a:xfrm>
          <a:solidFill>
            <a:srgbClr val="FF0000"/>
          </a:solidFill>
        </p:grpSpPr>
        <p:sp>
          <p:nvSpPr>
            <p:cNvPr id="41" name="Равнобедренный треугольник 40"/>
            <p:cNvSpPr/>
            <p:nvPr/>
          </p:nvSpPr>
          <p:spPr>
            <a:xfrm>
              <a:off x="9429784" y="2143116"/>
              <a:ext cx="285752" cy="357190"/>
            </a:xfrm>
            <a:prstGeom prst="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9429784" y="2357430"/>
              <a:ext cx="285752" cy="285752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1500166" y="2428868"/>
            <a:ext cx="214314" cy="357190"/>
            <a:chOff x="9429784" y="2143116"/>
            <a:chExt cx="285752" cy="500066"/>
          </a:xfrm>
          <a:solidFill>
            <a:srgbClr val="FF0000"/>
          </a:solidFill>
        </p:grpSpPr>
        <p:sp>
          <p:nvSpPr>
            <p:cNvPr id="44" name="Равнобедренный треугольник 43"/>
            <p:cNvSpPr/>
            <p:nvPr/>
          </p:nvSpPr>
          <p:spPr>
            <a:xfrm>
              <a:off x="9429784" y="2143116"/>
              <a:ext cx="285752" cy="357190"/>
            </a:xfrm>
            <a:prstGeom prst="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9429784" y="2357430"/>
              <a:ext cx="285752" cy="285752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6" name="Text Box 25"/>
          <p:cNvSpPr txBox="1">
            <a:spLocks noChangeArrowheads="1"/>
          </p:cNvSpPr>
          <p:nvPr/>
        </p:nvSpPr>
        <p:spPr bwMode="auto">
          <a:xfrm>
            <a:off x="357158" y="6286520"/>
            <a:ext cx="892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У кролика кровь забирается из ушной вены до 50 мл за один раз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821637" y="1413748"/>
            <a:ext cx="1259690" cy="27259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1000100" y="3649005"/>
            <a:ext cx="10406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Гель</a:t>
            </a:r>
            <a:endParaRPr lang="ru-RU" sz="24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4869" y="977600"/>
            <a:ext cx="1314459" cy="2654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4553" y="1468266"/>
            <a:ext cx="1272029" cy="2704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3848095" y="1468266"/>
            <a:ext cx="1259690" cy="27259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300404" y="2231525"/>
            <a:ext cx="425343" cy="78974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272092" y="2231525"/>
            <a:ext cx="425343" cy="78974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7429520" y="2207776"/>
            <a:ext cx="20002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Целевой белок</a:t>
            </a:r>
            <a:endParaRPr lang="ru-RU" sz="2400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rot="10800000">
            <a:off x="7134243" y="2449599"/>
            <a:ext cx="328615" cy="12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324393"/>
            <a:ext cx="605798" cy="52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Прямая со стрелкой 26"/>
          <p:cNvCxnSpPr/>
          <p:nvPr/>
        </p:nvCxnSpPr>
        <p:spPr>
          <a:xfrm>
            <a:off x="2428860" y="1752889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428860" y="2001387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28860" y="2252955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423384" y="2490501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434336" y="2729789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434336" y="2978287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434336" y="3229855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428860" y="3467401"/>
            <a:ext cx="428628" cy="2857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25"/>
          <p:cNvSpPr txBox="1">
            <a:spLocks noChangeArrowheads="1"/>
          </p:cNvSpPr>
          <p:nvPr/>
        </p:nvSpPr>
        <p:spPr bwMode="auto">
          <a:xfrm>
            <a:off x="1640661" y="4110343"/>
            <a:ext cx="20026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Мембрана</a:t>
            </a:r>
            <a:endParaRPr lang="ru-RU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2786050" y="142873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4786314" y="142873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6858016" y="141659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0" name="Text Box 25"/>
          <p:cNvSpPr txBox="1">
            <a:spLocks noChangeArrowheads="1"/>
          </p:cNvSpPr>
          <p:nvPr/>
        </p:nvSpPr>
        <p:spPr bwMode="auto">
          <a:xfrm>
            <a:off x="4000496" y="4181781"/>
            <a:ext cx="10001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+</a:t>
            </a:r>
            <a:r>
              <a:rPr lang="ru-RU" sz="2400" dirty="0" smtClean="0"/>
              <a:t>АТ*</a:t>
            </a:r>
            <a:endParaRPr lang="ru-RU" sz="2400" dirty="0"/>
          </a:p>
        </p:txBody>
      </p:sp>
      <p:sp>
        <p:nvSpPr>
          <p:cNvPr id="41" name="Text Box 25"/>
          <p:cNvSpPr txBox="1">
            <a:spLocks noChangeArrowheads="1"/>
          </p:cNvSpPr>
          <p:nvPr/>
        </p:nvSpPr>
        <p:spPr bwMode="auto">
          <a:xfrm>
            <a:off x="5786446" y="4148744"/>
            <a:ext cx="15001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+</a:t>
            </a:r>
            <a:r>
              <a:rPr lang="ru-RU" sz="2400" dirty="0" smtClean="0"/>
              <a:t>субстрат</a:t>
            </a:r>
            <a:endParaRPr lang="ru-RU" sz="2400" dirty="0"/>
          </a:p>
        </p:txBody>
      </p:sp>
      <p:sp>
        <p:nvSpPr>
          <p:cNvPr id="43" name="Text Box 25"/>
          <p:cNvSpPr txBox="1">
            <a:spLocks noChangeArrowheads="1"/>
          </p:cNvSpPr>
          <p:nvPr/>
        </p:nvSpPr>
        <p:spPr bwMode="auto">
          <a:xfrm>
            <a:off x="357158" y="71414"/>
            <a:ext cx="8572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/>
              <a:t>Для </a:t>
            </a:r>
            <a:r>
              <a:rPr lang="ru-RU" sz="2800" dirty="0" err="1" smtClean="0"/>
              <a:t>детекции</a:t>
            </a:r>
            <a:r>
              <a:rPr lang="ru-RU" sz="2800" dirty="0" smtClean="0"/>
              <a:t> целевого белка в смеси используют Вестерн </a:t>
            </a:r>
            <a:r>
              <a:rPr lang="ru-RU" sz="2800" dirty="0" err="1" smtClean="0"/>
              <a:t>блот</a:t>
            </a:r>
            <a:r>
              <a:rPr lang="ru-RU" sz="2800" dirty="0" smtClean="0"/>
              <a:t> </a:t>
            </a:r>
            <a:r>
              <a:rPr lang="ru-RU" sz="2800" dirty="0" err="1" smtClean="0"/>
              <a:t>гибиридизацию</a:t>
            </a:r>
            <a:endParaRPr lang="ru-RU" sz="2800" dirty="0"/>
          </a:p>
        </p:txBody>
      </p:sp>
      <p:sp>
        <p:nvSpPr>
          <p:cNvPr id="44" name="Text Box 25"/>
          <p:cNvSpPr txBox="1">
            <a:spLocks noChangeArrowheads="1"/>
          </p:cNvSpPr>
          <p:nvPr/>
        </p:nvSpPr>
        <p:spPr bwMode="auto">
          <a:xfrm>
            <a:off x="214250" y="4847594"/>
            <a:ext cx="864403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dirty="0" smtClean="0"/>
              <a:t>Смесь белков, например </a:t>
            </a:r>
            <a:r>
              <a:rPr lang="ru-RU" sz="2000" dirty="0" err="1" smtClean="0"/>
              <a:t>лизат</a:t>
            </a:r>
            <a:r>
              <a:rPr lang="ru-RU" sz="2000" dirty="0" smtClean="0"/>
              <a:t> </a:t>
            </a:r>
            <a:r>
              <a:rPr lang="en-US" sz="2000" dirty="0" smtClean="0"/>
              <a:t>E. coli</a:t>
            </a:r>
            <a:r>
              <a:rPr lang="ru-RU" sz="2000" dirty="0" smtClean="0"/>
              <a:t>, фракционируют с помощью ГЭФ и переносят на мембрану (1). Мембрану инкубируют с антителами, полученными в кролике (первичные АТ), а затем с </a:t>
            </a:r>
            <a:r>
              <a:rPr lang="ru-RU" sz="2000" dirty="0" err="1" smtClean="0"/>
              <a:t>анти-кроличьими</a:t>
            </a:r>
            <a:r>
              <a:rPr lang="ru-RU" sz="2000" dirty="0" smtClean="0"/>
              <a:t> антителами (вторичные), меченными ферментом </a:t>
            </a:r>
            <a:r>
              <a:rPr lang="ru-RU" sz="2000" dirty="0" err="1" smtClean="0"/>
              <a:t>пероксидазой</a:t>
            </a:r>
            <a:r>
              <a:rPr lang="ru-RU" sz="2000" dirty="0" smtClean="0"/>
              <a:t> (2). Вестерн </a:t>
            </a:r>
            <a:r>
              <a:rPr lang="ru-RU" sz="2000" dirty="0" err="1" smtClean="0"/>
              <a:t>блот</a:t>
            </a:r>
            <a:r>
              <a:rPr lang="ru-RU" sz="2000" dirty="0" smtClean="0"/>
              <a:t> проявляют добавляя субстрат, который меняет цвет при работе </a:t>
            </a:r>
            <a:r>
              <a:rPr lang="ru-RU" sz="2000" dirty="0" err="1" smtClean="0"/>
              <a:t>пероксидазы</a:t>
            </a:r>
            <a:r>
              <a:rPr lang="ru-RU" sz="2000" dirty="0" smtClean="0"/>
              <a:t> (3). </a:t>
            </a:r>
            <a:endParaRPr lang="ru-RU" sz="2000" dirty="0"/>
          </a:p>
        </p:txBody>
      </p:sp>
      <p:pic>
        <p:nvPicPr>
          <p:cNvPr id="45" name="Picture 8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2857496"/>
            <a:ext cx="605798" cy="52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Овал 45"/>
          <p:cNvSpPr/>
          <p:nvPr/>
        </p:nvSpPr>
        <p:spPr>
          <a:xfrm>
            <a:off x="4643438" y="3357562"/>
            <a:ext cx="214314" cy="2143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285720" y="139463"/>
            <a:ext cx="85725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smtClean="0"/>
              <a:t>Вестерн </a:t>
            </a:r>
            <a:r>
              <a:rPr lang="ru-RU" sz="2800" dirty="0" err="1" smtClean="0"/>
              <a:t>Блот</a:t>
            </a:r>
            <a:r>
              <a:rPr lang="ru-RU" sz="2800" dirty="0" smtClean="0"/>
              <a:t> точнее, чем </a:t>
            </a:r>
            <a:r>
              <a:rPr lang="ru-RU" sz="2800" dirty="0" err="1" smtClean="0"/>
              <a:t>Нозерн</a:t>
            </a:r>
            <a:r>
              <a:rPr lang="ru-RU" sz="2800" dirty="0" smtClean="0"/>
              <a:t> </a:t>
            </a:r>
            <a:r>
              <a:rPr lang="ru-RU" sz="2800" dirty="0" err="1" smtClean="0"/>
              <a:t>блот</a:t>
            </a:r>
            <a:r>
              <a:rPr lang="ru-RU" sz="2800" dirty="0" smtClean="0"/>
              <a:t> позволяет определить ткань, в которой работает целевой </a:t>
            </a:r>
            <a:r>
              <a:rPr lang="ru-RU" sz="2800" dirty="0" smtClean="0"/>
              <a:t>ген, так как наличие </a:t>
            </a:r>
            <a:r>
              <a:rPr lang="ru-RU" sz="2800" dirty="0" err="1" smtClean="0"/>
              <a:t>мРНК</a:t>
            </a:r>
            <a:r>
              <a:rPr lang="ru-RU" sz="2800" dirty="0" smtClean="0"/>
              <a:t> еще не означает, что с нее транслируется белок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643042" y="2276868"/>
            <a:ext cx="5715039" cy="3223834"/>
            <a:chOff x="1571604" y="857232"/>
            <a:chExt cx="6202909" cy="4223966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14480" y="2928934"/>
              <a:ext cx="6006319" cy="215226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17" name="Picture 4" descr="http://www.zdorlife.ru/kont/pic/gm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44" y="1428736"/>
              <a:ext cx="1500198" cy="1257439"/>
            </a:xfrm>
            <a:prstGeom prst="rect">
              <a:avLst/>
            </a:prstGeom>
            <a:noFill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71604" y="857232"/>
              <a:ext cx="794150" cy="1952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86512" y="1571612"/>
              <a:ext cx="1488001" cy="1051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7" name="Picture 13" descr="http://dic.academic.ru/pictures/wiki/files/72/Human_skin_structure.jpg"/>
            <p:cNvPicPr>
              <a:picLocks noChangeAspect="1" noChangeArrowheads="1"/>
            </p:cNvPicPr>
            <p:nvPr/>
          </p:nvPicPr>
          <p:blipFill>
            <a:blip r:embed="rId6" cstate="print">
              <a:lum bright="1000" contrast="9000"/>
            </a:blip>
            <a:srcRect/>
            <a:stretch>
              <a:fillRect/>
            </a:stretch>
          </p:blipFill>
          <p:spPr bwMode="auto">
            <a:xfrm>
              <a:off x="2571736" y="1643050"/>
              <a:ext cx="1184572" cy="814394"/>
            </a:xfrm>
            <a:prstGeom prst="rect">
              <a:avLst/>
            </a:prstGeom>
            <a:noFill/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143504" y="1487061"/>
              <a:ext cx="928694" cy="1308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1357290" y="5763300"/>
            <a:ext cx="64294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Целевой ген работает</a:t>
            </a:r>
            <a:r>
              <a:rPr lang="en-US" sz="2800" dirty="0" smtClean="0"/>
              <a:t> </a:t>
            </a:r>
            <a:r>
              <a:rPr lang="ru-RU" sz="2800" dirty="0" smtClean="0"/>
              <a:t>в головном мозге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lum bright="-24000" contrast="9000"/>
          </a:blip>
          <a:srcRect/>
          <a:stretch>
            <a:fillRect/>
          </a:stretch>
        </p:blipFill>
        <p:spPr bwMode="auto">
          <a:xfrm>
            <a:off x="928662" y="2428868"/>
            <a:ext cx="3643338" cy="2644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" name="Рисунок 10" descr="асцит G5 293-SLAM-PDGFR Kost 2.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4876" y="2428868"/>
            <a:ext cx="3714776" cy="265477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6" name="Группа 25"/>
          <p:cNvGrpSpPr/>
          <p:nvPr/>
        </p:nvGrpSpPr>
        <p:grpSpPr>
          <a:xfrm>
            <a:off x="1357290" y="5143512"/>
            <a:ext cx="714380" cy="1143008"/>
            <a:chOff x="1071538" y="1500174"/>
            <a:chExt cx="1571636" cy="2357454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1071538" y="2143116"/>
              <a:ext cx="1571636" cy="1714512"/>
              <a:chOff x="1071538" y="2143116"/>
              <a:chExt cx="1571636" cy="1714512"/>
            </a:xfrm>
          </p:grpSpPr>
          <p:sp>
            <p:nvSpPr>
              <p:cNvPr id="8" name="Овал 7"/>
              <p:cNvSpPr/>
              <p:nvPr/>
            </p:nvSpPr>
            <p:spPr>
              <a:xfrm>
                <a:off x="1071538" y="2143116"/>
                <a:ext cx="1571636" cy="17145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1214414" y="2643182"/>
                <a:ext cx="642942" cy="86678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" name="Овал 11"/>
            <p:cNvSpPr/>
            <p:nvPr/>
          </p:nvSpPr>
          <p:spPr>
            <a:xfrm>
              <a:off x="1714480" y="1500174"/>
              <a:ext cx="285752" cy="928694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357158" y="71414"/>
            <a:ext cx="85725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smtClean="0"/>
              <a:t>Суспензию клеток можно окрасить с помощью АТ и найти те клетки, которые содержат целевой белок внутри или на поверхности клетки Иммунохимия)</a:t>
            </a:r>
            <a:endParaRPr lang="ru-RU" sz="2800" dirty="0"/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1571604" y="1977086"/>
            <a:ext cx="23574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Живые клетки</a:t>
            </a:r>
            <a:endParaRPr lang="ru-RU" sz="2800" dirty="0"/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4714876" y="1928802"/>
            <a:ext cx="41434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Фиксированные клетки</a:t>
            </a:r>
            <a:endParaRPr lang="ru-RU" sz="2800" dirty="0"/>
          </a:p>
        </p:txBody>
      </p:sp>
      <p:grpSp>
        <p:nvGrpSpPr>
          <p:cNvPr id="33" name="Группа 24"/>
          <p:cNvGrpSpPr/>
          <p:nvPr/>
        </p:nvGrpSpPr>
        <p:grpSpPr>
          <a:xfrm>
            <a:off x="2428860" y="5429264"/>
            <a:ext cx="714380" cy="831279"/>
            <a:chOff x="1071538" y="2143116"/>
            <a:chExt cx="1571636" cy="1714512"/>
          </a:xfrm>
        </p:grpSpPr>
        <p:sp>
          <p:nvSpPr>
            <p:cNvPr id="35" name="Овал 34"/>
            <p:cNvSpPr/>
            <p:nvPr/>
          </p:nvSpPr>
          <p:spPr>
            <a:xfrm>
              <a:off x="1071538" y="2143116"/>
              <a:ext cx="1571636" cy="17145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1214414" y="2643182"/>
              <a:ext cx="642942" cy="8667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7" name="Прямая со стрелкой 36"/>
          <p:cNvCxnSpPr>
            <a:stCxn id="50" idx="0"/>
          </p:cNvCxnSpPr>
          <p:nvPr/>
        </p:nvCxnSpPr>
        <p:spPr>
          <a:xfrm rot="16200000" flipV="1">
            <a:off x="2518158" y="4697024"/>
            <a:ext cx="1357322" cy="39290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16200000" flipV="1">
            <a:off x="1071538" y="4857760"/>
            <a:ext cx="785818" cy="21431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Овал 43"/>
          <p:cNvSpPr/>
          <p:nvPr/>
        </p:nvSpPr>
        <p:spPr>
          <a:xfrm>
            <a:off x="2857488" y="5572140"/>
            <a:ext cx="129887" cy="450276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5" name="Группа 24"/>
          <p:cNvGrpSpPr/>
          <p:nvPr/>
        </p:nvGrpSpPr>
        <p:grpSpPr>
          <a:xfrm>
            <a:off x="3571868" y="5383803"/>
            <a:ext cx="714380" cy="831279"/>
            <a:chOff x="1071538" y="2143116"/>
            <a:chExt cx="1571636" cy="1714512"/>
          </a:xfrm>
        </p:grpSpPr>
        <p:sp>
          <p:nvSpPr>
            <p:cNvPr id="46" name="Овал 45"/>
            <p:cNvSpPr/>
            <p:nvPr/>
          </p:nvSpPr>
          <p:spPr>
            <a:xfrm>
              <a:off x="1071538" y="2143116"/>
              <a:ext cx="1571636" cy="17145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1214414" y="2643182"/>
              <a:ext cx="642942" cy="8667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3071802" y="5572140"/>
            <a:ext cx="6429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/>
              <a:t>или</a:t>
            </a:r>
            <a:endParaRPr lang="ru-RU" sz="2000" dirty="0"/>
          </a:p>
        </p:txBody>
      </p:sp>
      <p:grpSp>
        <p:nvGrpSpPr>
          <p:cNvPr id="56" name="Группа 55"/>
          <p:cNvGrpSpPr/>
          <p:nvPr/>
        </p:nvGrpSpPr>
        <p:grpSpPr>
          <a:xfrm>
            <a:off x="5143504" y="5143512"/>
            <a:ext cx="714380" cy="1143008"/>
            <a:chOff x="1071538" y="1500174"/>
            <a:chExt cx="1571636" cy="2357454"/>
          </a:xfrm>
        </p:grpSpPr>
        <p:grpSp>
          <p:nvGrpSpPr>
            <p:cNvPr id="57" name="Группа 24"/>
            <p:cNvGrpSpPr/>
            <p:nvPr/>
          </p:nvGrpSpPr>
          <p:grpSpPr>
            <a:xfrm>
              <a:off x="1071538" y="2143116"/>
              <a:ext cx="1571636" cy="1714512"/>
              <a:chOff x="1071538" y="2143116"/>
              <a:chExt cx="1571636" cy="1714512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1071538" y="2143116"/>
                <a:ext cx="1571636" cy="17145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Овал 59"/>
              <p:cNvSpPr/>
              <p:nvPr/>
            </p:nvSpPr>
            <p:spPr>
              <a:xfrm>
                <a:off x="1214414" y="2643182"/>
                <a:ext cx="642942" cy="86678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8" name="Овал 57"/>
            <p:cNvSpPr/>
            <p:nvPr/>
          </p:nvSpPr>
          <p:spPr>
            <a:xfrm>
              <a:off x="1714480" y="1500174"/>
              <a:ext cx="285752" cy="928694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Группа 24"/>
          <p:cNvGrpSpPr/>
          <p:nvPr/>
        </p:nvGrpSpPr>
        <p:grpSpPr>
          <a:xfrm>
            <a:off x="6357950" y="5429264"/>
            <a:ext cx="714380" cy="831279"/>
            <a:chOff x="1071538" y="2143116"/>
            <a:chExt cx="1571636" cy="1714512"/>
          </a:xfrm>
        </p:grpSpPr>
        <p:sp>
          <p:nvSpPr>
            <p:cNvPr id="62" name="Овал 61"/>
            <p:cNvSpPr/>
            <p:nvPr/>
          </p:nvSpPr>
          <p:spPr>
            <a:xfrm>
              <a:off x="1071538" y="2143116"/>
              <a:ext cx="1571636" cy="17145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1214414" y="2643182"/>
              <a:ext cx="642942" cy="8667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Овал 63"/>
          <p:cNvSpPr/>
          <p:nvPr/>
        </p:nvSpPr>
        <p:spPr>
          <a:xfrm>
            <a:off x="6786578" y="5572140"/>
            <a:ext cx="129887" cy="450276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5" name="Группа 24"/>
          <p:cNvGrpSpPr/>
          <p:nvPr/>
        </p:nvGrpSpPr>
        <p:grpSpPr>
          <a:xfrm>
            <a:off x="7358082" y="5383803"/>
            <a:ext cx="714380" cy="831279"/>
            <a:chOff x="1071538" y="2143116"/>
            <a:chExt cx="1571636" cy="1714512"/>
          </a:xfrm>
        </p:grpSpPr>
        <p:sp>
          <p:nvSpPr>
            <p:cNvPr id="66" name="Овал 65"/>
            <p:cNvSpPr/>
            <p:nvPr/>
          </p:nvSpPr>
          <p:spPr>
            <a:xfrm>
              <a:off x="1071538" y="2143116"/>
              <a:ext cx="1571636" cy="17145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1214414" y="2643182"/>
              <a:ext cx="642942" cy="8667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8" name="Text Box 25"/>
          <p:cNvSpPr txBox="1">
            <a:spLocks noChangeArrowheads="1"/>
          </p:cNvSpPr>
          <p:nvPr/>
        </p:nvSpPr>
        <p:spPr bwMode="auto">
          <a:xfrm>
            <a:off x="5786446" y="5572140"/>
            <a:ext cx="6429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/>
              <a:t>или</a:t>
            </a:r>
            <a:endParaRPr lang="ru-RU" sz="2000" dirty="0"/>
          </a:p>
        </p:txBody>
      </p:sp>
      <p:cxnSp>
        <p:nvCxnSpPr>
          <p:cNvPr id="69" name="Прямая со стрелкой 68"/>
          <p:cNvCxnSpPr>
            <a:stCxn id="68" idx="0"/>
          </p:cNvCxnSpPr>
          <p:nvPr/>
        </p:nvCxnSpPr>
        <p:spPr>
          <a:xfrm rot="16200000" flipV="1">
            <a:off x="5375678" y="4839900"/>
            <a:ext cx="1143008" cy="32147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rot="16200000" flipV="1">
            <a:off x="7393801" y="5036355"/>
            <a:ext cx="428628" cy="714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>
            <a:lum bright="-13000" contrast="43000"/>
          </a:blip>
          <a:srcRect/>
          <a:stretch>
            <a:fillRect/>
          </a:stretch>
        </p:blipFill>
        <p:spPr bwMode="auto">
          <a:xfrm>
            <a:off x="3661435" y="1714488"/>
            <a:ext cx="5124454" cy="33575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5602" name="AutoShape 2" descr="http://www.zdorlife.ru/kont/pic/gm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://www.zdorlife.ru/kont/pic/gm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45053"/>
            <a:ext cx="2571736" cy="2155583"/>
          </a:xfrm>
          <a:prstGeom prst="rect">
            <a:avLst/>
          </a:prstGeom>
          <a:noFill/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357158" y="3559433"/>
            <a:ext cx="2714644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214282" y="2477152"/>
            <a:ext cx="33575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Срез – очень тонкий</a:t>
            </a:r>
            <a:endParaRPr lang="ru-RU" sz="2800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57158" y="3629283"/>
            <a:ext cx="2714644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428596" y="142852"/>
            <a:ext cx="85725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dirty="0" smtClean="0"/>
              <a:t>С помощью АТ можно окрасить срез ткани и по положению и морфологии окрашенных клеток предположить их тип (</a:t>
            </a:r>
            <a:r>
              <a:rPr lang="ru-RU" sz="2800" dirty="0" err="1" smtClean="0"/>
              <a:t>Иммуногистохимия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4786314" y="5143512"/>
            <a:ext cx="714380" cy="1143008"/>
            <a:chOff x="1071538" y="1500174"/>
            <a:chExt cx="1571636" cy="2357454"/>
          </a:xfrm>
        </p:grpSpPr>
        <p:grpSp>
          <p:nvGrpSpPr>
            <p:cNvPr id="21" name="Группа 24"/>
            <p:cNvGrpSpPr/>
            <p:nvPr/>
          </p:nvGrpSpPr>
          <p:grpSpPr>
            <a:xfrm>
              <a:off x="1071538" y="2143116"/>
              <a:ext cx="1571636" cy="1714512"/>
              <a:chOff x="1071538" y="2143116"/>
              <a:chExt cx="1571636" cy="1714512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1071538" y="2143116"/>
                <a:ext cx="1571636" cy="17145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Овал 26"/>
              <p:cNvSpPr/>
              <p:nvPr/>
            </p:nvSpPr>
            <p:spPr>
              <a:xfrm>
                <a:off x="1214414" y="2643182"/>
                <a:ext cx="642942" cy="86678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2" name="Овал 21"/>
            <p:cNvSpPr/>
            <p:nvPr/>
          </p:nvSpPr>
          <p:spPr>
            <a:xfrm>
              <a:off x="1714480" y="1500174"/>
              <a:ext cx="285752" cy="928694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4"/>
          <p:cNvGrpSpPr/>
          <p:nvPr/>
        </p:nvGrpSpPr>
        <p:grpSpPr>
          <a:xfrm>
            <a:off x="5929322" y="5429264"/>
            <a:ext cx="714380" cy="831279"/>
            <a:chOff x="1071538" y="2143116"/>
            <a:chExt cx="1571636" cy="1714512"/>
          </a:xfrm>
        </p:grpSpPr>
        <p:sp>
          <p:nvSpPr>
            <p:cNvPr id="29" name="Овал 28"/>
            <p:cNvSpPr/>
            <p:nvPr/>
          </p:nvSpPr>
          <p:spPr>
            <a:xfrm>
              <a:off x="1071538" y="2143116"/>
              <a:ext cx="1571636" cy="17145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214414" y="2643182"/>
              <a:ext cx="642942" cy="8667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1" name="Овал 30"/>
          <p:cNvSpPr/>
          <p:nvPr/>
        </p:nvSpPr>
        <p:spPr>
          <a:xfrm>
            <a:off x="6429388" y="5572140"/>
            <a:ext cx="129887" cy="450276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24"/>
          <p:cNvGrpSpPr/>
          <p:nvPr/>
        </p:nvGrpSpPr>
        <p:grpSpPr>
          <a:xfrm>
            <a:off x="7358082" y="5383803"/>
            <a:ext cx="714380" cy="831279"/>
            <a:chOff x="1071538" y="2143116"/>
            <a:chExt cx="1571636" cy="1714512"/>
          </a:xfrm>
        </p:grpSpPr>
        <p:sp>
          <p:nvSpPr>
            <p:cNvPr id="33" name="Овал 32"/>
            <p:cNvSpPr/>
            <p:nvPr/>
          </p:nvSpPr>
          <p:spPr>
            <a:xfrm>
              <a:off x="1071538" y="2143116"/>
              <a:ext cx="1571636" cy="171451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1214414" y="2643182"/>
              <a:ext cx="642942" cy="86678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5429256" y="5572140"/>
            <a:ext cx="6429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/>
              <a:t>или</a:t>
            </a:r>
            <a:endParaRPr lang="ru-RU" sz="2000" dirty="0"/>
          </a:p>
        </p:txBody>
      </p:sp>
      <p:cxnSp>
        <p:nvCxnSpPr>
          <p:cNvPr id="36" name="Прямая со стрелкой 35"/>
          <p:cNvCxnSpPr>
            <a:stCxn id="35" idx="0"/>
          </p:cNvCxnSpPr>
          <p:nvPr/>
        </p:nvCxnSpPr>
        <p:spPr>
          <a:xfrm rot="16200000" flipV="1">
            <a:off x="5339960" y="5161372"/>
            <a:ext cx="785818" cy="3571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6200000" flipV="1">
            <a:off x="7179487" y="4822041"/>
            <a:ext cx="857256" cy="714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://www.zdorlife.ru/kont/pic/gm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357158" y="214290"/>
            <a:ext cx="85725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smtClean="0"/>
              <a:t>Антитела, меченные радиоактивными изотопами можно ввести в живой организм и проследить с клетками каких тканей они связываются, например для поиска метастазов  (</a:t>
            </a:r>
            <a:r>
              <a:rPr lang="ru-RU" sz="2400" dirty="0" err="1" smtClean="0"/>
              <a:t>Иммуноимаджинг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500034" y="5929330"/>
            <a:ext cx="81439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dirty="0" err="1" smtClean="0"/>
              <a:t>Детекцию</a:t>
            </a:r>
            <a:r>
              <a:rPr lang="ru-RU" sz="2400" dirty="0" smtClean="0"/>
              <a:t> осуществляют в ПЭТ томографе (позитрон эмиссионная томография)</a:t>
            </a:r>
            <a:endParaRPr lang="ru-RU" sz="2400" dirty="0"/>
          </a:p>
        </p:txBody>
      </p:sp>
      <p:sp>
        <p:nvSpPr>
          <p:cNvPr id="1026" name="AutoShape 2" descr="https://www.researchgate.net/profile/Kirstin_Zettlitz/publication/259588159/figure/fig2/AS:332716856889345@1456337288230/Immuno-PET-imaging-of-64-Cu-NOTA-243-Mb-4-h-pi-is-shown-Immuno-PET-CT-images-were_W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571744"/>
            <a:ext cx="4714908" cy="2291151"/>
          </a:xfrm>
          <a:prstGeom prst="rect">
            <a:avLst/>
          </a:prstGeom>
        </p:spPr>
      </p:pic>
      <p:sp>
        <p:nvSpPr>
          <p:cNvPr id="1028" name="AutoShape 4" descr="https://www.researchgate.net/profile/Kirstin_Zettlitz/publication/259588159/figure/fig2/AS:332716856889345@1456337288230/Immuno-PET-imaging-of-64-Cu-NOTA-243-Mb-4-h-pi-is-shown-Immuno-PET-CT-images-were_W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928802"/>
            <a:ext cx="3000396" cy="353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751</Words>
  <Application>Microsoft Office PowerPoint</Application>
  <PresentationFormat>Экран (4:3)</PresentationFormat>
  <Paragraphs>85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Sergey Guselnikov</dc:creator>
  <cp:lastModifiedBy>Sergey Guselnikov</cp:lastModifiedBy>
  <cp:revision>70</cp:revision>
  <dcterms:created xsi:type="dcterms:W3CDTF">2014-03-18T09:24:23Z</dcterms:created>
  <dcterms:modified xsi:type="dcterms:W3CDTF">2020-04-17T03:38:56Z</dcterms:modified>
</cp:coreProperties>
</file>