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3" r:id="rId2"/>
    <p:sldId id="275" r:id="rId3"/>
    <p:sldId id="260" r:id="rId4"/>
    <p:sldId id="261" r:id="rId5"/>
    <p:sldId id="262" r:id="rId6"/>
    <p:sldId id="263" r:id="rId7"/>
    <p:sldId id="277" r:id="rId8"/>
    <p:sldId id="278" r:id="rId9"/>
    <p:sldId id="279" r:id="rId10"/>
    <p:sldId id="280" r:id="rId11"/>
    <p:sldId id="274" r:id="rId12"/>
    <p:sldId id="268" r:id="rId13"/>
    <p:sldId id="269" r:id="rId14"/>
    <p:sldId id="270" r:id="rId15"/>
    <p:sldId id="272" r:id="rId1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1DDCA-0CB7-4E24-80B7-07EC9854F5A2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27EC7-AC9F-47F3-B059-2569663CC9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EEA9-49AF-491E-AD71-4DB9BB5CF28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F7A0F-793D-47AC-858A-BBE6DB8CBC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45915E-2D41-48F8-AB9A-3329A6656B6C}" type="slidenum">
              <a:rPr lang="en-US"/>
              <a:pPr/>
              <a:t>3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A7ADC0-2C41-4851-BF1C-C049FAEB2C73}" type="slidenum">
              <a:rPr lang="en-US"/>
              <a:pPr/>
              <a:t>4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BD2DD-0537-43C7-9603-443F912BC86D}" type="slidenum">
              <a:rPr lang="en-US"/>
              <a:pPr/>
              <a:t>5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8899FE-CDBB-4246-989B-8109C253EB00}" type="slidenum">
              <a:rPr lang="en-US"/>
              <a:pPr/>
              <a:t>6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371CC-EA85-41E4-8C80-B91CDF4F550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371CC-EA85-41E4-8C80-B91CDF4F550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8899FE-CDBB-4246-989B-8109C253EB00}" type="slidenum">
              <a:rPr lang="en-US"/>
              <a:pPr/>
              <a:t>11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65680B-8CBF-40CE-BD86-137C94BCA75F}" type="slidenum">
              <a:rPr lang="en-US"/>
              <a:pPr/>
              <a:t>12</a:t>
            </a:fld>
            <a:endParaRPr 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345FAB-B3A1-443B-81D2-ACF546B6EFEE}" type="slidenum">
              <a:rPr lang="en-US"/>
              <a:pPr/>
              <a:t>13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EFCE05-5E81-4766-B058-C2CA9F126C25}" type="slidenum">
              <a:rPr lang="en-US"/>
              <a:pPr/>
              <a:t>14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5E16B7-6FA5-4BE0-9D3D-7A3CBCB68940}" type="slidenum">
              <a:rPr lang="en-US"/>
              <a:pPr/>
              <a:t>15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F0091-F71E-4F80-B5C1-209DB98767CC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05FB0-EABE-4E65-BFD5-96382C9120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142852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Гибридизация нуклеиновых кислот</a:t>
            </a:r>
            <a:endParaRPr lang="ru-RU" sz="3200" dirty="0"/>
          </a:p>
        </p:txBody>
      </p:sp>
      <p:pic>
        <p:nvPicPr>
          <p:cNvPr id="5" name="Picture 4" descr="figure 8-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928670"/>
            <a:ext cx="4741877" cy="5414253"/>
          </a:xfrm>
          <a:prstGeom prst="rect">
            <a:avLst/>
          </a:prstGeo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 dirty="0">
                <a:latin typeface="Arial" charset="0"/>
              </a:rPr>
              <a:t>Figure 8-36 </a:t>
            </a:r>
            <a:r>
              <a:rPr lang="en-US" sz="1100" i="1" dirty="0">
                <a:latin typeface="Arial" charset="0"/>
              </a:rPr>
              <a:t> Molecular Biology of the Cell</a:t>
            </a:r>
            <a:r>
              <a:rPr lang="en-US" sz="1100" dirty="0">
                <a:latin typeface="Arial" charset="0"/>
              </a:rPr>
              <a:t> (© Garland Science 2008)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Гибридизация нуклеиновых кислот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2357430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CC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GGG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GG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AA</a:t>
            </a:r>
          </a:p>
          <a:p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xxxxxx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 xxx xx </a:t>
            </a:r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xx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 x </a:t>
            </a:r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xxxx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xxxxx</a:t>
            </a:r>
            <a:endParaRPr lang="en-US" sz="3600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CC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CC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AA</a:t>
            </a:r>
            <a:endParaRPr lang="en-US" sz="36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xx </a:t>
            </a:r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xx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  xxx  x </a:t>
            </a:r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600" b="1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3600" b="1" dirty="0" smtClean="0">
                <a:latin typeface="Courier New" pitchFamily="49" charset="0"/>
                <a:cs typeface="Courier New" pitchFamily="49" charset="0"/>
              </a:rPr>
              <a:t>   xxx     x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TT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endParaRPr lang="ru-RU" sz="36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20" y="1571612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65C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429520" y="521495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50C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8-38 (part 1 of 4)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69988" name="Picture 4" descr="figure 8-38 part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213" y="1441467"/>
            <a:ext cx="8535987" cy="44878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2844" y="142852"/>
            <a:ext cx="9001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Капиллярный перенос НК из геля на нитроцеллюлозную мембрану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8-38 (part 2 of 4)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71012" name="Picture 4" descr="figure 8-38 part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213" y="1697055"/>
            <a:ext cx="8535987" cy="43037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44" y="142852"/>
            <a:ext cx="9001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Капиллярный перенос НК из геля на нитроцеллюлозную мембрану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8-38 (part 3 of 4)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72037" name="Picture 5" descr="figure 8-38 par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214422"/>
            <a:ext cx="4000528" cy="53059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57290" y="142852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Гибридизация нуклеиновых кислот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8-38 (part 4 of 4)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73061" name="Picture 5" descr="figure 8-38 part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7739" y="1206119"/>
            <a:ext cx="4068774" cy="527088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57290" y="142852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Гибридизация нуклеиновых кислот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785926"/>
          <a:ext cx="8501124" cy="3924300"/>
        </p:xfrm>
        <a:graphic>
          <a:graphicData uri="http://schemas.openxmlformats.org/drawingml/2006/table">
            <a:tbl>
              <a:tblPr/>
              <a:tblGrid>
                <a:gridCol w="1416854"/>
                <a:gridCol w="1416854"/>
                <a:gridCol w="1416854"/>
                <a:gridCol w="1416854"/>
                <a:gridCol w="1416854"/>
                <a:gridCol w="1416854"/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Радионуклид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Период полураспада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Удельная активность 100% изотопа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Тип распада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Энергия (</a:t>
                      </a:r>
                      <a:r>
                        <a:rPr lang="en-US" sz="2400" dirty="0"/>
                        <a:t>max) [</a:t>
                      </a:r>
                      <a:r>
                        <a:rPr lang="en-US" sz="2400" dirty="0" err="1"/>
                        <a:t>MeV</a:t>
                      </a:r>
                      <a:r>
                        <a:rPr lang="en-US" sz="2400" dirty="0"/>
                        <a:t>]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[</a:t>
                      </a:r>
                      <a:r>
                        <a:rPr lang="en-US" sz="2000" dirty="0" err="1"/>
                        <a:t>mCi</a:t>
                      </a:r>
                      <a:r>
                        <a:rPr lang="en-US" sz="2000" dirty="0"/>
                        <a:t>/</a:t>
                      </a:r>
                      <a:r>
                        <a:rPr lang="en-US" sz="2000" dirty="0" err="1"/>
                        <a:t>mmol</a:t>
                      </a:r>
                      <a:r>
                        <a:rPr lang="en-US" sz="2000" dirty="0"/>
                        <a:t>]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[Бк/моль]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30000"/>
                        <a:t>3</a:t>
                      </a:r>
                      <a:r>
                        <a:rPr lang="en-US" sz="2400"/>
                        <a:t>H (</a:t>
                      </a:r>
                      <a:r>
                        <a:rPr lang="ru-RU" sz="2400"/>
                        <a:t>тритий)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12.43 года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29.05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1,11x10</a:t>
                      </a:r>
                      <a:r>
                        <a:rPr lang="en-US" sz="2400" baseline="30000"/>
                        <a:t>15</a:t>
                      </a:r>
                      <a:endParaRPr lang="en-US" sz="24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/>
                        <a:t>β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0.0185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30000"/>
                        <a:t>14</a:t>
                      </a:r>
                      <a:r>
                        <a:rPr lang="en-US" sz="2400"/>
                        <a:t>C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5730 лет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0,062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2,3х10</a:t>
                      </a:r>
                      <a:r>
                        <a:rPr lang="ru-RU" sz="2400" baseline="30000"/>
                        <a:t>12</a:t>
                      </a:r>
                      <a:endParaRPr lang="ru-RU" sz="24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/>
                        <a:t>β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0.156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30000" dirty="0">
                          <a:solidFill>
                            <a:srgbClr val="FF0000"/>
                          </a:solidFill>
                        </a:rPr>
                        <a:t>32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14.3 дней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9104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0,33х10</a:t>
                      </a:r>
                      <a:r>
                        <a:rPr lang="ru-RU" sz="2400" baseline="30000" dirty="0"/>
                        <a:t>18</a:t>
                      </a:r>
                      <a:endParaRPr lang="ru-RU" sz="2400" dirty="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/>
                        <a:t>β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1.709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30000"/>
                        <a:t>33</a:t>
                      </a:r>
                      <a:r>
                        <a:rPr lang="en-US" sz="2400"/>
                        <a:t>P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25.4 дней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5138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0,19х10</a:t>
                      </a:r>
                      <a:r>
                        <a:rPr lang="ru-RU" sz="2400" baseline="30000"/>
                        <a:t>18</a:t>
                      </a:r>
                      <a:endParaRPr lang="ru-RU" sz="24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/>
                        <a:t>β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0.249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30000"/>
                        <a:t>35</a:t>
                      </a:r>
                      <a:r>
                        <a:rPr lang="en-US" sz="2400"/>
                        <a:t>S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87.4 дней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1491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0.5х10</a:t>
                      </a:r>
                      <a:r>
                        <a:rPr lang="ru-RU" sz="2400" baseline="30000"/>
                        <a:t>17</a:t>
                      </a:r>
                      <a:endParaRPr lang="ru-RU" sz="24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β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0.167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30000"/>
                        <a:t>125</a:t>
                      </a:r>
                      <a:r>
                        <a:rPr lang="en-US" sz="2400"/>
                        <a:t>I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60 дней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2167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/>
                        <a:t>0,8х10</a:t>
                      </a:r>
                      <a:r>
                        <a:rPr lang="ru-RU" sz="2400" baseline="30000"/>
                        <a:t>17</a:t>
                      </a:r>
                      <a:endParaRPr lang="ru-RU" sz="2400"/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Symbol" pitchFamily="18" charset="2"/>
                        </a:rPr>
                        <a:t>g</a:t>
                      </a:r>
                      <a:endParaRPr lang="en-US" sz="2400" dirty="0">
                        <a:latin typeface="Symbol" pitchFamily="18" charset="2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0.25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cs typeface="Arial" pitchFamily="34" charset="0"/>
              </a:rPr>
              <a:t/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cs typeface="Arial" pitchFamily="34" charset="0"/>
              </a:rPr>
            </a:br>
            <a:endParaRPr kumimoji="0" lang="ru-RU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14290"/>
            <a:ext cx="8501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Радиоактивные изотопы, используемые в  биологии</a:t>
            </a:r>
            <a:r>
              <a:rPr lang="en-US" sz="3200" dirty="0" smtClean="0"/>
              <a:t>/</a:t>
            </a:r>
            <a:r>
              <a:rPr lang="ru-RU" sz="3200" dirty="0" smtClean="0"/>
              <a:t>медицине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488" y="214290"/>
            <a:ext cx="3647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600" dirty="0"/>
              <a:t>[α-</a:t>
            </a:r>
            <a:r>
              <a:rPr lang="el-GR" sz="3600" baseline="30000" dirty="0"/>
              <a:t>32</a:t>
            </a:r>
            <a:r>
              <a:rPr lang="ru-RU" sz="3600" dirty="0"/>
              <a:t>Р]-</a:t>
            </a:r>
            <a:r>
              <a:rPr lang="ru-RU" sz="3600" dirty="0" err="1"/>
              <a:t>трифосфат</a:t>
            </a:r>
            <a:endParaRPr lang="ru-RU" sz="3600" dirty="0"/>
          </a:p>
        </p:txBody>
      </p:sp>
      <p:pic>
        <p:nvPicPr>
          <p:cNvPr id="7" name="Picture 4" descr="figure 2-83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928802"/>
            <a:ext cx="5678467" cy="340686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857620" y="1928802"/>
            <a:ext cx="1285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800" dirty="0" smtClean="0">
                <a:solidFill>
                  <a:srgbClr val="FF0000"/>
                </a:solidFill>
              </a:rPr>
              <a:t>α</a:t>
            </a:r>
            <a:r>
              <a:rPr lang="ru-RU" sz="4800" dirty="0" smtClean="0">
                <a:solidFill>
                  <a:srgbClr val="FF0000"/>
                </a:solidFill>
              </a:rPr>
              <a:t>*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1928802"/>
            <a:ext cx="642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Symbol" pitchFamily="18" charset="2"/>
              </a:rPr>
              <a:t>b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1857364"/>
            <a:ext cx="642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Symbol" pitchFamily="18" charset="2"/>
              </a:rPr>
              <a:t>g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Детекция</a:t>
            </a:r>
            <a:r>
              <a:rPr lang="ru-RU" sz="2800" dirty="0" smtClean="0"/>
              <a:t> электронов осуществляется с помощью рентгеновской пленки или </a:t>
            </a:r>
            <a:r>
              <a:rPr lang="ru-RU" sz="2800" dirty="0" err="1" smtClean="0"/>
              <a:t>Гель-имаджера</a:t>
            </a:r>
            <a:endParaRPr lang="ru-RU" sz="2800" dirty="0"/>
          </a:p>
        </p:txBody>
      </p:sp>
      <p:pic>
        <p:nvPicPr>
          <p:cNvPr id="1026" name="Picture 2" descr="An external file that holds a picture, illustration, etc.&#10;Object name is 1471-2148-8-148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928802"/>
            <a:ext cx="7175118" cy="4173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90" y="142852"/>
            <a:ext cx="8786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/>
              <a:t>Мультигенные</a:t>
            </a:r>
            <a:r>
              <a:rPr lang="ru-RU" sz="3200" dirty="0" smtClean="0"/>
              <a:t> и </a:t>
            </a:r>
            <a:r>
              <a:rPr lang="ru-RU" sz="3200" dirty="0" err="1" smtClean="0"/>
              <a:t>мультикопийные</a:t>
            </a:r>
            <a:r>
              <a:rPr lang="ru-RU" sz="3200" dirty="0" smtClean="0"/>
              <a:t> семейства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071546"/>
            <a:ext cx="85725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Глобины</a:t>
            </a:r>
            <a:r>
              <a:rPr lang="en-US" sz="2400" dirty="0" smtClean="0"/>
              <a:t>:</a:t>
            </a:r>
            <a:r>
              <a:rPr lang="en-US" sz="2400" dirty="0" smtClean="0">
                <a:solidFill>
                  <a:srgbClr val="FF0000"/>
                </a:solidFill>
              </a:rPr>
              <a:t>HBA1, HBA2, HBB</a:t>
            </a:r>
            <a:r>
              <a:rPr lang="en-US" sz="2400" dirty="0" smtClean="0"/>
              <a:t>, HBD, HBE1, HBG1, HBG2, HBM, HBQ1, HBZ, </a:t>
            </a:r>
            <a:r>
              <a:rPr lang="en-US" sz="2400" dirty="0" smtClean="0">
                <a:solidFill>
                  <a:srgbClr val="0070C0"/>
                </a:solidFill>
              </a:rPr>
              <a:t>MB</a:t>
            </a:r>
            <a:r>
              <a:rPr lang="en-US" sz="2400" dirty="0" smtClean="0"/>
              <a:t>;</a:t>
            </a:r>
            <a:r>
              <a:rPr lang="en-US" sz="2400" dirty="0" smtClean="0">
                <a:solidFill>
                  <a:srgbClr val="0070C0"/>
                </a:solidFill>
              </a:rPr>
              <a:t>              </a:t>
            </a:r>
            <a:r>
              <a:rPr lang="en-US" sz="2400" dirty="0" smtClean="0">
                <a:solidFill>
                  <a:srgbClr val="FF0000"/>
                </a:solidFill>
              </a:rPr>
              <a:t>Hemoglobin A</a:t>
            </a:r>
            <a:r>
              <a:rPr lang="en-US" sz="2400" dirty="0" smtClean="0"/>
              <a:t>,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Myoglobin</a:t>
            </a:r>
            <a:endParaRPr lang="en-US" sz="2400" dirty="0" smtClean="0">
              <a:solidFill>
                <a:srgbClr val="0070C0"/>
              </a:solidFill>
            </a:endParaRPr>
          </a:p>
          <a:p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en-US" sz="2400" dirty="0" err="1" smtClean="0"/>
              <a:t>Ig</a:t>
            </a:r>
            <a:r>
              <a:rPr lang="en-US" sz="2400" dirty="0" smtClean="0"/>
              <a:t> </a:t>
            </a:r>
            <a:r>
              <a:rPr lang="ru-RU" sz="2400" dirty="0" smtClean="0"/>
              <a:t>и </a:t>
            </a:r>
            <a:r>
              <a:rPr lang="en-US" sz="2400" dirty="0" err="1" smtClean="0"/>
              <a:t>TcR</a:t>
            </a:r>
            <a:r>
              <a:rPr lang="en-US" sz="2400" dirty="0" smtClean="0"/>
              <a:t> </a:t>
            </a:r>
            <a:r>
              <a:rPr lang="ru-RU" sz="2400" dirty="0" smtClean="0"/>
              <a:t>локусы</a:t>
            </a:r>
            <a:r>
              <a:rPr lang="en-US" sz="2400" dirty="0" smtClean="0"/>
              <a:t>: V-</a:t>
            </a:r>
            <a:r>
              <a:rPr lang="ru-RU" sz="2400" dirty="0" smtClean="0"/>
              <a:t>сегменты иммуноглобулинов и </a:t>
            </a:r>
            <a:r>
              <a:rPr lang="ru-RU" sz="2400" dirty="0" err="1" smtClean="0"/>
              <a:t>Т-клеточного</a:t>
            </a:r>
            <a:r>
              <a:rPr lang="ru-RU" sz="2400" dirty="0" smtClean="0"/>
              <a:t> рецептора</a:t>
            </a:r>
            <a:r>
              <a:rPr lang="en-US" sz="2400" dirty="0" smtClean="0"/>
              <a:t>;</a:t>
            </a:r>
          </a:p>
          <a:p>
            <a:endParaRPr lang="en-US" sz="2400" dirty="0" smtClean="0"/>
          </a:p>
          <a:p>
            <a:r>
              <a:rPr lang="en-US" sz="2400" dirty="0" smtClean="0"/>
              <a:t>LRC locus: KIR </a:t>
            </a:r>
            <a:r>
              <a:rPr lang="ru-RU" sz="2400" dirty="0" smtClean="0"/>
              <a:t>и </a:t>
            </a:r>
            <a:r>
              <a:rPr lang="en-US" sz="2400" dirty="0" smtClean="0"/>
              <a:t>LILR </a:t>
            </a:r>
            <a:r>
              <a:rPr lang="ru-RU" sz="2400" dirty="0" smtClean="0"/>
              <a:t>рецепторы иммунной системы</a:t>
            </a:r>
            <a:r>
              <a:rPr lang="en-US" sz="2400" smtClean="0"/>
              <a:t>;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Гистоны</a:t>
            </a:r>
            <a:endParaRPr lang="en-US" sz="2400" dirty="0" smtClean="0"/>
          </a:p>
          <a:p>
            <a:r>
              <a:rPr lang="ru-RU" sz="2400" dirty="0" smtClean="0"/>
              <a:t> </a:t>
            </a:r>
            <a:endParaRPr lang="en-US" sz="2400" dirty="0" smtClean="0"/>
          </a:p>
          <a:p>
            <a:r>
              <a:rPr lang="en-US" sz="2400" dirty="0" err="1" smtClean="0"/>
              <a:t>rRNA</a:t>
            </a:r>
            <a:endParaRPr lang="en-US" sz="2400" dirty="0" smtClean="0"/>
          </a:p>
          <a:p>
            <a:endParaRPr lang="ru-RU" sz="2400" dirty="0" smtClean="0"/>
          </a:p>
          <a:p>
            <a:r>
              <a:rPr lang="en-US" sz="2400" dirty="0" err="1" smtClean="0"/>
              <a:t>tRNA</a:t>
            </a:r>
            <a:r>
              <a:rPr lang="en-US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142852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Гибридизация нуклеиновых кислот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928670"/>
            <a:ext cx="8643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Антитело с белком – Вестерн (</a:t>
            </a:r>
            <a:r>
              <a:rPr lang="en-US" sz="2800" dirty="0" smtClean="0"/>
              <a:t>Western</a:t>
            </a:r>
            <a:r>
              <a:rPr lang="ru-RU" sz="2800" dirty="0" smtClean="0"/>
              <a:t>) </a:t>
            </a:r>
            <a:r>
              <a:rPr lang="ru-RU" sz="2800" dirty="0" err="1" smtClean="0"/>
              <a:t>блот-анализ</a:t>
            </a:r>
            <a:r>
              <a:rPr lang="en-US" sz="2800" dirty="0" smtClean="0"/>
              <a:t>;</a:t>
            </a:r>
          </a:p>
          <a:p>
            <a:endParaRPr lang="ru-RU" sz="2800" dirty="0" smtClean="0"/>
          </a:p>
          <a:p>
            <a:r>
              <a:rPr lang="ru-RU" sz="2800" dirty="0" smtClean="0"/>
              <a:t>ДНК-зонд с РНК – </a:t>
            </a:r>
            <a:r>
              <a:rPr lang="ru-RU" sz="2800" dirty="0" err="1" smtClean="0"/>
              <a:t>Нозерн</a:t>
            </a:r>
            <a:r>
              <a:rPr lang="ru-RU" sz="2800" dirty="0" smtClean="0"/>
              <a:t> </a:t>
            </a:r>
            <a:r>
              <a:rPr lang="en-US" sz="2800" dirty="0" smtClean="0"/>
              <a:t>(Northern) </a:t>
            </a:r>
            <a:r>
              <a:rPr lang="ru-RU" sz="2800" dirty="0" err="1" smtClean="0"/>
              <a:t>блот-анализ</a:t>
            </a:r>
            <a:r>
              <a:rPr lang="en-US" sz="2800" dirty="0" smtClean="0"/>
              <a:t>;</a:t>
            </a:r>
          </a:p>
          <a:p>
            <a:endParaRPr lang="ru-RU" sz="2800" dirty="0" smtClean="0"/>
          </a:p>
          <a:p>
            <a:r>
              <a:rPr lang="ru-RU" sz="2800" dirty="0" smtClean="0"/>
              <a:t>ДНК-зонд с ДНК – </a:t>
            </a:r>
            <a:r>
              <a:rPr lang="ru-RU" sz="2800" dirty="0" err="1" smtClean="0"/>
              <a:t>Саузерн</a:t>
            </a:r>
            <a:r>
              <a:rPr lang="ru-RU" sz="2800" dirty="0" smtClean="0"/>
              <a:t> </a:t>
            </a:r>
            <a:r>
              <a:rPr lang="en-US" sz="2800" dirty="0" smtClean="0"/>
              <a:t>(Southern) </a:t>
            </a:r>
            <a:r>
              <a:rPr lang="ru-RU" sz="2800" dirty="0" err="1" smtClean="0"/>
              <a:t>блот-анализ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endParaRPr lang="ru-RU" sz="2800" dirty="0"/>
          </a:p>
        </p:txBody>
      </p:sp>
      <p:pic>
        <p:nvPicPr>
          <p:cNvPr id="2050" name="Picture 2" descr="Edwin Mellor Southern - journal.pgen.1003344.g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256655"/>
            <a:ext cx="2786082" cy="34199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86182" y="4429132"/>
            <a:ext cx="4572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Sir Edwin Mellor Southern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8-42 (part 1 of 3)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78180" name="Picture 4" descr="figure 8-42 part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0589" y="899236"/>
            <a:ext cx="4411676" cy="55777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57290" y="142852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Получение геномных библиотек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8-42 (part 2 of 3)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79204" name="Picture 4" descr="figure 8-42 part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4553" y="950453"/>
            <a:ext cx="5100653" cy="552654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57290" y="142852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Получение геномных библиотек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8-42 (part 3 of 3)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pic>
        <p:nvPicPr>
          <p:cNvPr id="180228" name="Picture 4" descr="figure 8-42 par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714488"/>
            <a:ext cx="5705489" cy="46956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figure 8-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9214" y="1106343"/>
            <a:ext cx="6110306" cy="536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534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charset="0"/>
              </a:rPr>
              <a:t>Figure 8-44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786" y="142852"/>
            <a:ext cx="7500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Получение геномных и </a:t>
            </a:r>
            <a:r>
              <a:rPr lang="ru-RU" sz="3200" dirty="0" err="1" smtClean="0"/>
              <a:t>кДНК</a:t>
            </a:r>
            <a:r>
              <a:rPr lang="ru-RU" sz="3200" dirty="0" smtClean="0"/>
              <a:t> библиотек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352</Words>
  <Application>Microsoft Office PowerPoint</Application>
  <PresentationFormat>Экран (4:3)</PresentationFormat>
  <Paragraphs>107</Paragraphs>
  <Slides>15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Sergey Guselnikov</dc:creator>
  <cp:lastModifiedBy>Sergey Guselnikov</cp:lastModifiedBy>
  <cp:revision>11</cp:revision>
  <dcterms:created xsi:type="dcterms:W3CDTF">2015-03-09T05:16:58Z</dcterms:created>
  <dcterms:modified xsi:type="dcterms:W3CDTF">2016-03-23T10:43:10Z</dcterms:modified>
</cp:coreProperties>
</file>