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1" r:id="rId2"/>
    <p:sldId id="263" r:id="rId3"/>
    <p:sldId id="265" r:id="rId4"/>
    <p:sldId id="279" r:id="rId5"/>
    <p:sldId id="267" r:id="rId6"/>
    <p:sldId id="266" r:id="rId7"/>
    <p:sldId id="268" r:id="rId8"/>
    <p:sldId id="282" r:id="rId9"/>
    <p:sldId id="270" r:id="rId10"/>
    <p:sldId id="271" r:id="rId11"/>
    <p:sldId id="257" r:id="rId12"/>
    <p:sldId id="259" r:id="rId13"/>
    <p:sldId id="269" r:id="rId14"/>
    <p:sldId id="261" r:id="rId15"/>
    <p:sldId id="273" r:id="rId16"/>
    <p:sldId id="274" r:id="rId17"/>
    <p:sldId id="275" r:id="rId18"/>
    <p:sldId id="276" r:id="rId19"/>
    <p:sldId id="278" r:id="rId20"/>
    <p:sldId id="28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5050"/>
    <a:srgbClr val="FF9900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2" autoAdjust="0"/>
    <p:restoredTop sz="94599" autoAdjust="0"/>
  </p:normalViewPr>
  <p:slideViewPr>
    <p:cSldViewPr snapToGrid="0">
      <p:cViewPr>
        <p:scale>
          <a:sx n="73" d="100"/>
          <a:sy n="73" d="100"/>
        </p:scale>
        <p:origin x="-103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C0600-FCFF-497B-AB0B-266BD9942C38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8D6C3-9309-474B-8CDE-3D61127AF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FF0FA-30A8-477F-B4F2-B6BDEE597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F04F0-D211-4AAE-BA9B-A66F2125C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76838-F88A-4121-82E5-F2789E9B0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517FA-BCF1-41BA-A0E7-0D6232D86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F13CB-2EA5-426B-A93F-9A435F2C45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B3F60-06BB-4512-B0C8-878DFED33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BAE9A-BBAC-4D0F-BFD0-93DE7DA62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694F5-6DCF-4921-AE2D-1041F3504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1E80-E896-4068-8917-5865274555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E0430-7B9E-4108-B61D-4A11BC94D7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61DE6-F6BE-44FF-8A44-39A259C4A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1727-156D-49CA-890C-26497C0859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334BB28-7623-4E02-AF83-A2CE7BFDD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14312" y="2536007"/>
            <a:ext cx="8929688" cy="1470025"/>
          </a:xfrm>
          <a:prstGeom prst="rect">
            <a:avLst/>
          </a:prstGeom>
        </p:spPr>
        <p:txBody>
          <a:bodyPr/>
          <a:lstStyle/>
          <a:p>
            <a:pPr algn="ctr"/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Методы</a:t>
            </a:r>
          </a:p>
          <a:p>
            <a:pPr algn="ctr"/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Молекулярной Биологии</a:t>
            </a:r>
          </a:p>
          <a:p>
            <a:pPr algn="ctr"/>
            <a:r>
              <a:rPr lang="ru-RU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для студентов второго курса ФЕН </a:t>
            </a:r>
            <a:r>
              <a:rPr lang="ru-RU" sz="28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НГУ</a:t>
            </a:r>
            <a:endParaRPr kumimoji="0" lang="ru-RU" sz="280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6110" y="5643154"/>
            <a:ext cx="6178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Сергей Владимирович Гусельников, к.б.н., </a:t>
            </a:r>
          </a:p>
          <a:p>
            <a:r>
              <a:rPr lang="ru-RU" sz="2000" dirty="0" smtClean="0"/>
              <a:t>с.н.с. лаборатории иммуногенетики </a:t>
            </a:r>
            <a:r>
              <a:rPr lang="ru-RU" sz="2000" dirty="0" err="1" smtClean="0"/>
              <a:t>ИМКБ</a:t>
            </a:r>
            <a:r>
              <a:rPr lang="ru-RU" sz="2000" dirty="0" smtClean="0"/>
              <a:t> СО РАН</a:t>
            </a:r>
            <a:endParaRPr lang="ru-RU" sz="2000" dirty="0"/>
          </a:p>
        </p:txBody>
      </p:sp>
      <p:sp>
        <p:nvSpPr>
          <p:cNvPr id="22530" name="AutoShape 2" descr="https://www.nsu.ru/local/templates/nsu_ru/images/NSU_Russian_logo_Re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www.nsu.ru/local/templates/nsu_ru/images/NSU_Russian_logo_Re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NSU_logo_Russian_Gre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019" y="209005"/>
            <a:ext cx="2445344" cy="738719"/>
          </a:xfrm>
          <a:prstGeom prst="rect">
            <a:avLst/>
          </a:prstGeom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045" y="202049"/>
            <a:ext cx="5841137" cy="75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715874" y="6188801"/>
            <a:ext cx="37313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1% </a:t>
            </a:r>
            <a:r>
              <a:rPr lang="ru-RU" sz="2400" b="1" dirty="0" err="1"/>
              <a:t>Агарозный</a:t>
            </a:r>
            <a:r>
              <a:rPr lang="ru-RU" sz="2400" b="1" dirty="0"/>
              <a:t> </a:t>
            </a:r>
            <a:r>
              <a:rPr lang="ru-RU" sz="2400" b="1" dirty="0" smtClean="0"/>
              <a:t>гель</a:t>
            </a:r>
            <a:endParaRPr lang="ru-RU" sz="2400" b="1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1610147" y="3409402"/>
            <a:ext cx="5639752" cy="2834368"/>
            <a:chOff x="395288" y="1484313"/>
            <a:chExt cx="8316912" cy="4811712"/>
          </a:xfrm>
        </p:grpSpPr>
        <p:pic>
          <p:nvPicPr>
            <p:cNvPr id="9218" name="Picture 4" descr="Agarosege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288" y="1484313"/>
              <a:ext cx="5688012" cy="4811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220" name="Group 12"/>
            <p:cNvGrpSpPr>
              <a:grpSpLocks/>
            </p:cNvGrpSpPr>
            <p:nvPr/>
          </p:nvGrpSpPr>
          <p:grpSpPr bwMode="auto">
            <a:xfrm rot="5400000">
              <a:off x="6443663" y="2913062"/>
              <a:ext cx="2305050" cy="2232025"/>
              <a:chOff x="4059" y="845"/>
              <a:chExt cx="1452" cy="1406"/>
            </a:xfrm>
          </p:grpSpPr>
          <p:sp>
            <p:nvSpPr>
              <p:cNvPr id="9232" name="Rectangle 6"/>
              <p:cNvSpPr>
                <a:spLocks noChangeArrowheads="1"/>
              </p:cNvSpPr>
              <p:nvPr/>
            </p:nvSpPr>
            <p:spPr bwMode="auto">
              <a:xfrm flipH="1" flipV="1">
                <a:off x="4059" y="845"/>
                <a:ext cx="1452" cy="14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3" name="Rectangle 7"/>
              <p:cNvSpPr>
                <a:spLocks noChangeArrowheads="1"/>
              </p:cNvSpPr>
              <p:nvPr/>
            </p:nvSpPr>
            <p:spPr bwMode="auto">
              <a:xfrm>
                <a:off x="4150" y="935"/>
                <a:ext cx="182" cy="4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4" name="Rectangle 8"/>
              <p:cNvSpPr>
                <a:spLocks noChangeArrowheads="1"/>
              </p:cNvSpPr>
              <p:nvPr/>
            </p:nvSpPr>
            <p:spPr bwMode="auto">
              <a:xfrm>
                <a:off x="4422" y="935"/>
                <a:ext cx="182" cy="4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5" name="Rectangle 9"/>
              <p:cNvSpPr>
                <a:spLocks noChangeArrowheads="1"/>
              </p:cNvSpPr>
              <p:nvPr/>
            </p:nvSpPr>
            <p:spPr bwMode="auto">
              <a:xfrm>
                <a:off x="4694" y="935"/>
                <a:ext cx="182" cy="4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6" name="Rectangle 10"/>
              <p:cNvSpPr>
                <a:spLocks noChangeArrowheads="1"/>
              </p:cNvSpPr>
              <p:nvPr/>
            </p:nvSpPr>
            <p:spPr bwMode="auto">
              <a:xfrm>
                <a:off x="4967" y="935"/>
                <a:ext cx="182" cy="4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7" name="Rectangle 11"/>
              <p:cNvSpPr>
                <a:spLocks noChangeArrowheads="1"/>
              </p:cNvSpPr>
              <p:nvPr/>
            </p:nvSpPr>
            <p:spPr bwMode="auto">
              <a:xfrm>
                <a:off x="5238" y="935"/>
                <a:ext cx="182" cy="4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221" name="Group 22"/>
            <p:cNvGrpSpPr>
              <a:grpSpLocks/>
            </p:cNvGrpSpPr>
            <p:nvPr/>
          </p:nvGrpSpPr>
          <p:grpSpPr bwMode="auto">
            <a:xfrm>
              <a:off x="6483350" y="2057400"/>
              <a:ext cx="2228850" cy="361950"/>
              <a:chOff x="4084" y="1296"/>
              <a:chExt cx="1404" cy="228"/>
            </a:xfrm>
          </p:grpSpPr>
          <p:sp>
            <p:nvSpPr>
              <p:cNvPr id="9226" name="Rectangle 15"/>
              <p:cNvSpPr>
                <a:spLocks noChangeArrowheads="1"/>
              </p:cNvSpPr>
              <p:nvPr/>
            </p:nvSpPr>
            <p:spPr bwMode="auto">
              <a:xfrm>
                <a:off x="4084" y="1297"/>
                <a:ext cx="1404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7" name="Rectangle 16"/>
              <p:cNvSpPr>
                <a:spLocks noChangeArrowheads="1"/>
              </p:cNvSpPr>
              <p:nvPr/>
            </p:nvSpPr>
            <p:spPr bwMode="auto">
              <a:xfrm>
                <a:off x="4183" y="1298"/>
                <a:ext cx="143" cy="17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8" name="Rectangle 17"/>
              <p:cNvSpPr>
                <a:spLocks noChangeArrowheads="1"/>
              </p:cNvSpPr>
              <p:nvPr/>
            </p:nvSpPr>
            <p:spPr bwMode="auto">
              <a:xfrm>
                <a:off x="4732" y="1296"/>
                <a:ext cx="143" cy="17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9" name="Rectangle 18"/>
              <p:cNvSpPr>
                <a:spLocks noChangeArrowheads="1"/>
              </p:cNvSpPr>
              <p:nvPr/>
            </p:nvSpPr>
            <p:spPr bwMode="auto">
              <a:xfrm>
                <a:off x="5264" y="1297"/>
                <a:ext cx="143" cy="17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0" name="Rectangle 19"/>
              <p:cNvSpPr>
                <a:spLocks noChangeArrowheads="1"/>
              </p:cNvSpPr>
              <p:nvPr/>
            </p:nvSpPr>
            <p:spPr bwMode="auto">
              <a:xfrm>
                <a:off x="4463" y="1296"/>
                <a:ext cx="143" cy="17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1" name="Rectangle 20"/>
              <p:cNvSpPr>
                <a:spLocks noChangeArrowheads="1"/>
              </p:cNvSpPr>
              <p:nvPr/>
            </p:nvSpPr>
            <p:spPr bwMode="auto">
              <a:xfrm>
                <a:off x="4994" y="1300"/>
                <a:ext cx="143" cy="17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222" name="Line 21"/>
            <p:cNvSpPr>
              <a:spLocks noChangeShapeType="1"/>
            </p:cNvSpPr>
            <p:nvPr/>
          </p:nvSpPr>
          <p:spPr bwMode="auto">
            <a:xfrm rot="10800000" flipV="1">
              <a:off x="5464175" y="2278063"/>
              <a:ext cx="855663" cy="94456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3" name="Rectangle 13"/>
            <p:cNvSpPr>
              <a:spLocks noChangeArrowheads="1"/>
            </p:cNvSpPr>
            <p:nvPr/>
          </p:nvSpPr>
          <p:spPr bwMode="auto">
            <a:xfrm>
              <a:off x="6477000" y="5538788"/>
              <a:ext cx="2228850" cy="3603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4" name="Rectangle 14"/>
            <p:cNvSpPr>
              <a:spLocks noChangeArrowheads="1"/>
            </p:cNvSpPr>
            <p:nvPr/>
          </p:nvSpPr>
          <p:spPr bwMode="auto">
            <a:xfrm>
              <a:off x="8485188" y="5545138"/>
              <a:ext cx="88900" cy="279400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5" name="Line 24"/>
            <p:cNvSpPr>
              <a:spLocks noChangeShapeType="1"/>
            </p:cNvSpPr>
            <p:nvPr/>
          </p:nvSpPr>
          <p:spPr bwMode="auto">
            <a:xfrm flipH="1" flipV="1">
              <a:off x="5108575" y="4849813"/>
              <a:ext cx="1093788" cy="62706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57150" y="-63500"/>
            <a:ext cx="8929688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Тема 1.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Гельэлектрофорез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ГЭФ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/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GEF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нуклеиновых кислот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535583" y="1455146"/>
            <a:ext cx="82949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3200" dirty="0"/>
              <a:t>Фракционирование </a:t>
            </a:r>
            <a:r>
              <a:rPr lang="ru-RU" sz="3200" dirty="0" err="1"/>
              <a:t>НК</a:t>
            </a:r>
            <a:r>
              <a:rPr lang="ru-RU" sz="3200" dirty="0"/>
              <a:t> по молекулярному </a:t>
            </a:r>
            <a:r>
              <a:rPr lang="ru-RU" sz="3200" dirty="0" smtClean="0"/>
              <a:t>весу</a:t>
            </a:r>
            <a:r>
              <a:rPr lang="en-US" sz="3200" dirty="0" smtClean="0"/>
              <a:t> </a:t>
            </a:r>
            <a:r>
              <a:rPr lang="ru-RU" sz="3200" dirty="0" smtClean="0"/>
              <a:t>в </a:t>
            </a:r>
            <a:r>
              <a:rPr lang="ru-RU" sz="3200" u="sng" dirty="0" smtClean="0"/>
              <a:t>геле</a:t>
            </a:r>
            <a:r>
              <a:rPr lang="ru-RU" sz="3200" dirty="0" smtClean="0"/>
              <a:t> под </a:t>
            </a:r>
            <a:r>
              <a:rPr lang="ru-RU" sz="3200" dirty="0"/>
              <a:t>действием постоянного </a:t>
            </a:r>
            <a:r>
              <a:rPr lang="ru-RU" sz="3200" u="sng" dirty="0"/>
              <a:t>электрического </a:t>
            </a:r>
            <a:r>
              <a:rPr lang="ru-RU" sz="3200" u="sng" dirty="0" smtClean="0"/>
              <a:t>тока</a:t>
            </a:r>
            <a:endParaRPr lang="ru-RU" sz="3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273866" y="1593672"/>
            <a:ext cx="4768396" cy="3511043"/>
            <a:chOff x="1044575" y="1762125"/>
            <a:chExt cx="7253288" cy="4498305"/>
          </a:xfrm>
        </p:grpSpPr>
        <p:grpSp>
          <p:nvGrpSpPr>
            <p:cNvPr id="11266" name="Group 13"/>
            <p:cNvGrpSpPr>
              <a:grpSpLocks/>
            </p:cNvGrpSpPr>
            <p:nvPr/>
          </p:nvGrpSpPr>
          <p:grpSpPr bwMode="auto">
            <a:xfrm>
              <a:off x="1828800" y="3060700"/>
              <a:ext cx="5373688" cy="1428750"/>
              <a:chOff x="858" y="1922"/>
              <a:chExt cx="3385" cy="900"/>
            </a:xfrm>
          </p:grpSpPr>
          <p:sp>
            <p:nvSpPr>
              <p:cNvPr id="11283" name="Line 4"/>
              <p:cNvSpPr>
                <a:spLocks noChangeShapeType="1"/>
              </p:cNvSpPr>
              <p:nvPr/>
            </p:nvSpPr>
            <p:spPr bwMode="auto">
              <a:xfrm>
                <a:off x="858" y="1922"/>
                <a:ext cx="3362" cy="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4" name="Line 5"/>
              <p:cNvSpPr>
                <a:spLocks noChangeShapeType="1"/>
              </p:cNvSpPr>
              <p:nvPr/>
            </p:nvSpPr>
            <p:spPr bwMode="auto">
              <a:xfrm>
                <a:off x="864" y="1922"/>
                <a:ext cx="0" cy="8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5" name="Line 6"/>
              <p:cNvSpPr>
                <a:spLocks noChangeShapeType="1"/>
              </p:cNvSpPr>
              <p:nvPr/>
            </p:nvSpPr>
            <p:spPr bwMode="auto">
              <a:xfrm>
                <a:off x="4231" y="1932"/>
                <a:ext cx="0" cy="8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6" name="Line 7"/>
              <p:cNvSpPr>
                <a:spLocks noChangeShapeType="1"/>
              </p:cNvSpPr>
              <p:nvPr/>
            </p:nvSpPr>
            <p:spPr bwMode="auto">
              <a:xfrm>
                <a:off x="858" y="2799"/>
                <a:ext cx="85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7" name="Line 8"/>
              <p:cNvSpPr>
                <a:spLocks noChangeShapeType="1"/>
              </p:cNvSpPr>
              <p:nvPr/>
            </p:nvSpPr>
            <p:spPr bwMode="auto">
              <a:xfrm>
                <a:off x="3392" y="2822"/>
                <a:ext cx="85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8" name="Line 10"/>
              <p:cNvSpPr>
                <a:spLocks noChangeShapeType="1"/>
              </p:cNvSpPr>
              <p:nvPr/>
            </p:nvSpPr>
            <p:spPr bwMode="auto">
              <a:xfrm flipH="1">
                <a:off x="1710" y="2435"/>
                <a:ext cx="6" cy="3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89" name="Line 11"/>
              <p:cNvSpPr>
                <a:spLocks noChangeShapeType="1"/>
              </p:cNvSpPr>
              <p:nvPr/>
            </p:nvSpPr>
            <p:spPr bwMode="auto">
              <a:xfrm flipH="1">
                <a:off x="3388" y="2451"/>
                <a:ext cx="6" cy="3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90" name="Line 12"/>
              <p:cNvSpPr>
                <a:spLocks noChangeShapeType="1"/>
              </p:cNvSpPr>
              <p:nvPr/>
            </p:nvSpPr>
            <p:spPr bwMode="auto">
              <a:xfrm flipV="1">
                <a:off x="1715" y="2448"/>
                <a:ext cx="1678" cy="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267" name="Group 18"/>
            <p:cNvGrpSpPr>
              <a:grpSpLocks/>
            </p:cNvGrpSpPr>
            <p:nvPr/>
          </p:nvGrpSpPr>
          <p:grpSpPr bwMode="auto">
            <a:xfrm>
              <a:off x="3375025" y="3460750"/>
              <a:ext cx="2228850" cy="360363"/>
              <a:chOff x="4080" y="3489"/>
              <a:chExt cx="1404" cy="227"/>
            </a:xfrm>
          </p:grpSpPr>
          <p:sp>
            <p:nvSpPr>
              <p:cNvPr id="11281" name="Rectangle 15"/>
              <p:cNvSpPr>
                <a:spLocks noChangeArrowheads="1"/>
              </p:cNvSpPr>
              <p:nvPr/>
            </p:nvSpPr>
            <p:spPr bwMode="auto">
              <a:xfrm>
                <a:off x="4080" y="3489"/>
                <a:ext cx="1404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2" name="Rectangle 16"/>
              <p:cNvSpPr>
                <a:spLocks noChangeArrowheads="1"/>
              </p:cNvSpPr>
              <p:nvPr/>
            </p:nvSpPr>
            <p:spPr bwMode="auto">
              <a:xfrm>
                <a:off x="5345" y="3493"/>
                <a:ext cx="56" cy="176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268" name="Line 20"/>
            <p:cNvSpPr>
              <a:spLocks noChangeShapeType="1"/>
            </p:cNvSpPr>
            <p:nvPr/>
          </p:nvSpPr>
          <p:spPr bwMode="auto">
            <a:xfrm flipH="1" flipV="1">
              <a:off x="1520825" y="4224338"/>
              <a:ext cx="496888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9" name="Line 21"/>
            <p:cNvSpPr>
              <a:spLocks noChangeShapeType="1"/>
            </p:cNvSpPr>
            <p:nvPr/>
          </p:nvSpPr>
          <p:spPr bwMode="auto">
            <a:xfrm flipH="1" flipV="1">
              <a:off x="6985000" y="4251325"/>
              <a:ext cx="496888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0" name="Text Box 22"/>
            <p:cNvSpPr txBox="1">
              <a:spLocks noChangeArrowheads="1"/>
            </p:cNvSpPr>
            <p:nvPr/>
          </p:nvSpPr>
          <p:spPr bwMode="auto">
            <a:xfrm>
              <a:off x="1044575" y="3836988"/>
              <a:ext cx="844550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4000" b="1"/>
                <a:t>+</a:t>
              </a:r>
            </a:p>
          </p:txBody>
        </p:sp>
        <p:sp>
          <p:nvSpPr>
            <p:cNvPr id="11271" name="Text Box 23"/>
            <p:cNvSpPr txBox="1">
              <a:spLocks noChangeArrowheads="1"/>
            </p:cNvSpPr>
            <p:nvPr/>
          </p:nvSpPr>
          <p:spPr bwMode="auto">
            <a:xfrm>
              <a:off x="7453313" y="3843338"/>
              <a:ext cx="844550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4000" b="1"/>
                <a:t>-</a:t>
              </a:r>
            </a:p>
          </p:txBody>
        </p:sp>
        <p:sp>
          <p:nvSpPr>
            <p:cNvPr id="11272" name="Text Box 24"/>
            <p:cNvSpPr txBox="1">
              <a:spLocks noChangeArrowheads="1"/>
            </p:cNvSpPr>
            <p:nvPr/>
          </p:nvSpPr>
          <p:spPr bwMode="auto">
            <a:xfrm>
              <a:off x="2874962" y="1762125"/>
              <a:ext cx="3449638" cy="67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 dirty="0" smtClean="0"/>
                <a:t>Буфер</a:t>
              </a:r>
              <a:endParaRPr lang="ru-RU" sz="2800" b="1" dirty="0"/>
            </a:p>
          </p:txBody>
        </p:sp>
        <p:sp>
          <p:nvSpPr>
            <p:cNvPr id="11274" name="Line 27"/>
            <p:cNvSpPr>
              <a:spLocks noChangeShapeType="1"/>
            </p:cNvSpPr>
            <p:nvPr/>
          </p:nvSpPr>
          <p:spPr bwMode="auto">
            <a:xfrm flipH="1">
              <a:off x="2614613" y="2482850"/>
              <a:ext cx="993775" cy="1412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Text Box 28"/>
            <p:cNvSpPr txBox="1">
              <a:spLocks noChangeArrowheads="1"/>
            </p:cNvSpPr>
            <p:nvPr/>
          </p:nvSpPr>
          <p:spPr bwMode="auto">
            <a:xfrm>
              <a:off x="2756808" y="5590087"/>
              <a:ext cx="3291296" cy="67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 dirty="0" smtClean="0"/>
                <a:t>Электроды</a:t>
              </a:r>
              <a:endParaRPr lang="ru-RU" sz="2800" b="1" dirty="0"/>
            </a:p>
          </p:txBody>
        </p:sp>
        <p:sp>
          <p:nvSpPr>
            <p:cNvPr id="11276" name="Line 29"/>
            <p:cNvSpPr>
              <a:spLocks noChangeShapeType="1"/>
            </p:cNvSpPr>
            <p:nvPr/>
          </p:nvSpPr>
          <p:spPr bwMode="auto">
            <a:xfrm flipH="1" flipV="1">
              <a:off x="1690688" y="4483100"/>
              <a:ext cx="1089025" cy="1041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Freeform 31"/>
            <p:cNvSpPr>
              <a:spLocks/>
            </p:cNvSpPr>
            <p:nvPr/>
          </p:nvSpPr>
          <p:spPr bwMode="auto">
            <a:xfrm>
              <a:off x="1866900" y="3197225"/>
              <a:ext cx="1600200" cy="47625"/>
            </a:xfrm>
            <a:custGeom>
              <a:avLst/>
              <a:gdLst>
                <a:gd name="T0" fmla="*/ 0 w 1008"/>
                <a:gd name="T1" fmla="*/ 0 h 173"/>
                <a:gd name="T2" fmla="*/ 187325 w 1008"/>
                <a:gd name="T3" fmla="*/ 32759 h 173"/>
                <a:gd name="T4" fmla="*/ 433388 w 1008"/>
                <a:gd name="T5" fmla="*/ 4955 h 173"/>
                <a:gd name="T6" fmla="*/ 649288 w 1008"/>
                <a:gd name="T7" fmla="*/ 34136 h 173"/>
                <a:gd name="T8" fmla="*/ 895350 w 1008"/>
                <a:gd name="T9" fmla="*/ 4955 h 173"/>
                <a:gd name="T10" fmla="*/ 1158875 w 1008"/>
                <a:gd name="T11" fmla="*/ 42395 h 173"/>
                <a:gd name="T12" fmla="*/ 1393825 w 1008"/>
                <a:gd name="T13" fmla="*/ 9635 h 173"/>
                <a:gd name="T14" fmla="*/ 1573213 w 1008"/>
                <a:gd name="T15" fmla="*/ 44046 h 173"/>
                <a:gd name="T16" fmla="*/ 1554163 w 1008"/>
                <a:gd name="T17" fmla="*/ 31108 h 1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8"/>
                <a:gd name="T28" fmla="*/ 0 h 173"/>
                <a:gd name="T29" fmla="*/ 1008 w 1008"/>
                <a:gd name="T30" fmla="*/ 173 h 1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8" h="173">
                  <a:moveTo>
                    <a:pt x="0" y="0"/>
                  </a:moveTo>
                  <a:cubicBezTo>
                    <a:pt x="36" y="58"/>
                    <a:pt x="73" y="116"/>
                    <a:pt x="118" y="119"/>
                  </a:cubicBezTo>
                  <a:cubicBezTo>
                    <a:pt x="163" y="122"/>
                    <a:pt x="225" y="17"/>
                    <a:pt x="273" y="18"/>
                  </a:cubicBezTo>
                  <a:cubicBezTo>
                    <a:pt x="321" y="19"/>
                    <a:pt x="361" y="124"/>
                    <a:pt x="409" y="124"/>
                  </a:cubicBezTo>
                  <a:cubicBezTo>
                    <a:pt x="457" y="124"/>
                    <a:pt x="511" y="13"/>
                    <a:pt x="564" y="18"/>
                  </a:cubicBezTo>
                  <a:cubicBezTo>
                    <a:pt x="617" y="23"/>
                    <a:pt x="678" y="151"/>
                    <a:pt x="730" y="154"/>
                  </a:cubicBezTo>
                  <a:cubicBezTo>
                    <a:pt x="782" y="157"/>
                    <a:pt x="835" y="34"/>
                    <a:pt x="878" y="35"/>
                  </a:cubicBezTo>
                  <a:cubicBezTo>
                    <a:pt x="921" y="36"/>
                    <a:pt x="974" y="147"/>
                    <a:pt x="991" y="160"/>
                  </a:cubicBezTo>
                  <a:cubicBezTo>
                    <a:pt x="1008" y="173"/>
                    <a:pt x="980" y="121"/>
                    <a:pt x="979" y="1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Freeform 32"/>
            <p:cNvSpPr>
              <a:spLocks/>
            </p:cNvSpPr>
            <p:nvPr/>
          </p:nvSpPr>
          <p:spPr bwMode="auto">
            <a:xfrm>
              <a:off x="5561013" y="3206750"/>
              <a:ext cx="1600200" cy="47625"/>
            </a:xfrm>
            <a:custGeom>
              <a:avLst/>
              <a:gdLst>
                <a:gd name="T0" fmla="*/ 0 w 1008"/>
                <a:gd name="T1" fmla="*/ 0 h 173"/>
                <a:gd name="T2" fmla="*/ 187325 w 1008"/>
                <a:gd name="T3" fmla="*/ 32759 h 173"/>
                <a:gd name="T4" fmla="*/ 433388 w 1008"/>
                <a:gd name="T5" fmla="*/ 4955 h 173"/>
                <a:gd name="T6" fmla="*/ 649288 w 1008"/>
                <a:gd name="T7" fmla="*/ 34136 h 173"/>
                <a:gd name="T8" fmla="*/ 895350 w 1008"/>
                <a:gd name="T9" fmla="*/ 4955 h 173"/>
                <a:gd name="T10" fmla="*/ 1158875 w 1008"/>
                <a:gd name="T11" fmla="*/ 42395 h 173"/>
                <a:gd name="T12" fmla="*/ 1393825 w 1008"/>
                <a:gd name="T13" fmla="*/ 9635 h 173"/>
                <a:gd name="T14" fmla="*/ 1573213 w 1008"/>
                <a:gd name="T15" fmla="*/ 44046 h 173"/>
                <a:gd name="T16" fmla="*/ 1554163 w 1008"/>
                <a:gd name="T17" fmla="*/ 31108 h 1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8"/>
                <a:gd name="T28" fmla="*/ 0 h 173"/>
                <a:gd name="T29" fmla="*/ 1008 w 1008"/>
                <a:gd name="T30" fmla="*/ 173 h 1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8" h="173">
                  <a:moveTo>
                    <a:pt x="0" y="0"/>
                  </a:moveTo>
                  <a:cubicBezTo>
                    <a:pt x="36" y="58"/>
                    <a:pt x="73" y="116"/>
                    <a:pt x="118" y="119"/>
                  </a:cubicBezTo>
                  <a:cubicBezTo>
                    <a:pt x="163" y="122"/>
                    <a:pt x="225" y="17"/>
                    <a:pt x="273" y="18"/>
                  </a:cubicBezTo>
                  <a:cubicBezTo>
                    <a:pt x="321" y="19"/>
                    <a:pt x="361" y="124"/>
                    <a:pt x="409" y="124"/>
                  </a:cubicBezTo>
                  <a:cubicBezTo>
                    <a:pt x="457" y="124"/>
                    <a:pt x="511" y="13"/>
                    <a:pt x="564" y="18"/>
                  </a:cubicBezTo>
                  <a:cubicBezTo>
                    <a:pt x="617" y="23"/>
                    <a:pt x="678" y="151"/>
                    <a:pt x="730" y="154"/>
                  </a:cubicBezTo>
                  <a:cubicBezTo>
                    <a:pt x="782" y="157"/>
                    <a:pt x="835" y="34"/>
                    <a:pt x="878" y="35"/>
                  </a:cubicBezTo>
                  <a:cubicBezTo>
                    <a:pt x="921" y="36"/>
                    <a:pt x="974" y="147"/>
                    <a:pt x="991" y="160"/>
                  </a:cubicBezTo>
                  <a:cubicBezTo>
                    <a:pt x="1008" y="173"/>
                    <a:pt x="980" y="121"/>
                    <a:pt x="979" y="1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Freeform 33"/>
            <p:cNvSpPr>
              <a:spLocks/>
            </p:cNvSpPr>
            <p:nvPr/>
          </p:nvSpPr>
          <p:spPr bwMode="auto">
            <a:xfrm flipV="1">
              <a:off x="3432175" y="3190875"/>
              <a:ext cx="2138363" cy="42863"/>
            </a:xfrm>
            <a:custGeom>
              <a:avLst/>
              <a:gdLst>
                <a:gd name="T0" fmla="*/ 0 w 1008"/>
                <a:gd name="T1" fmla="*/ 0 h 173"/>
                <a:gd name="T2" fmla="*/ 250324 w 1008"/>
                <a:gd name="T3" fmla="*/ 29484 h 173"/>
                <a:gd name="T4" fmla="*/ 579140 w 1008"/>
                <a:gd name="T5" fmla="*/ 4460 h 173"/>
                <a:gd name="T6" fmla="*/ 867649 w 1008"/>
                <a:gd name="T7" fmla="*/ 30723 h 173"/>
                <a:gd name="T8" fmla="*/ 1196465 w 1008"/>
                <a:gd name="T9" fmla="*/ 4460 h 173"/>
                <a:gd name="T10" fmla="*/ 1548616 w 1008"/>
                <a:gd name="T11" fmla="*/ 38156 h 173"/>
                <a:gd name="T12" fmla="*/ 1862582 w 1008"/>
                <a:gd name="T13" fmla="*/ 8672 h 173"/>
                <a:gd name="T14" fmla="*/ 2102299 w 1008"/>
                <a:gd name="T15" fmla="*/ 39642 h 173"/>
                <a:gd name="T16" fmla="*/ 2076843 w 1008"/>
                <a:gd name="T17" fmla="*/ 27997 h 1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8"/>
                <a:gd name="T28" fmla="*/ 0 h 173"/>
                <a:gd name="T29" fmla="*/ 1008 w 1008"/>
                <a:gd name="T30" fmla="*/ 173 h 1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8" h="173">
                  <a:moveTo>
                    <a:pt x="0" y="0"/>
                  </a:moveTo>
                  <a:cubicBezTo>
                    <a:pt x="36" y="58"/>
                    <a:pt x="73" y="116"/>
                    <a:pt x="118" y="119"/>
                  </a:cubicBezTo>
                  <a:cubicBezTo>
                    <a:pt x="163" y="122"/>
                    <a:pt x="225" y="17"/>
                    <a:pt x="273" y="18"/>
                  </a:cubicBezTo>
                  <a:cubicBezTo>
                    <a:pt x="321" y="19"/>
                    <a:pt x="361" y="124"/>
                    <a:pt x="409" y="124"/>
                  </a:cubicBezTo>
                  <a:cubicBezTo>
                    <a:pt x="457" y="124"/>
                    <a:pt x="511" y="13"/>
                    <a:pt x="564" y="18"/>
                  </a:cubicBezTo>
                  <a:cubicBezTo>
                    <a:pt x="617" y="23"/>
                    <a:pt x="678" y="151"/>
                    <a:pt x="730" y="154"/>
                  </a:cubicBezTo>
                  <a:cubicBezTo>
                    <a:pt x="782" y="157"/>
                    <a:pt x="835" y="34"/>
                    <a:pt x="878" y="35"/>
                  </a:cubicBezTo>
                  <a:cubicBezTo>
                    <a:pt x="921" y="36"/>
                    <a:pt x="974" y="147"/>
                    <a:pt x="991" y="160"/>
                  </a:cubicBezTo>
                  <a:cubicBezTo>
                    <a:pt x="1008" y="173"/>
                    <a:pt x="980" y="121"/>
                    <a:pt x="979" y="1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Line 34"/>
            <p:cNvSpPr>
              <a:spLocks noChangeShapeType="1"/>
            </p:cNvSpPr>
            <p:nvPr/>
          </p:nvSpPr>
          <p:spPr bwMode="auto">
            <a:xfrm flipV="1">
              <a:off x="5646738" y="4478338"/>
              <a:ext cx="1735137" cy="1149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9" name="Picture 4" descr="sub-cell_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20641" y="1309189"/>
            <a:ext cx="3231918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5" descr="powerpacBas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0172" y="4983888"/>
            <a:ext cx="2547620" cy="162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6736128" y="816701"/>
            <a:ext cx="17024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/>
              <a:t>Камера</a:t>
            </a:r>
            <a:endParaRPr lang="ru-RU" sz="2800" b="1" dirty="0"/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430748" y="3768952"/>
            <a:ext cx="24128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/>
              <a:t>Источник постоянного  тока</a:t>
            </a:r>
            <a:endParaRPr lang="ru-RU" sz="2800" b="1" dirty="0"/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57150" y="-63500"/>
            <a:ext cx="8929688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Оборудование для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ГЭФ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1960" y="1293222"/>
            <a:ext cx="3556160" cy="527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вал 3"/>
          <p:cNvSpPr/>
          <p:nvPr/>
        </p:nvSpPr>
        <p:spPr>
          <a:xfrm>
            <a:off x="3122022" y="3918857"/>
            <a:ext cx="535577" cy="64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791097" y="1314995"/>
            <a:ext cx="535577" cy="64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150" y="-63500"/>
            <a:ext cx="8929688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Нуклеиновые кислоты </a:t>
            </a:r>
            <a:r>
              <a:rPr lang="ru-RU" sz="32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 растворе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имеют отрицательный заряд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" y="220210"/>
            <a:ext cx="9093200" cy="114300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FF5050"/>
                </a:solidFill>
              </a:rPr>
              <a:t>Бромистый </a:t>
            </a:r>
            <a:r>
              <a:rPr lang="ru-RU" sz="2800" b="1" dirty="0" err="1" smtClean="0">
                <a:solidFill>
                  <a:srgbClr val="FF5050"/>
                </a:solidFill>
              </a:rPr>
              <a:t>этидий</a:t>
            </a:r>
            <a:r>
              <a:rPr lang="ru-RU" sz="2800" b="1" dirty="0" smtClean="0">
                <a:solidFill>
                  <a:srgbClr val="FF5050"/>
                </a:solidFill>
              </a:rPr>
              <a:t> </a:t>
            </a:r>
            <a:r>
              <a:rPr lang="ru-RU" sz="2800" dirty="0" err="1" smtClean="0"/>
              <a:t>интеркалирует</a:t>
            </a:r>
            <a:r>
              <a:rPr lang="ru-RU" sz="2800" dirty="0" smtClean="0"/>
              <a:t> между парами </a:t>
            </a:r>
            <a:r>
              <a:rPr lang="ru-RU" sz="2800" dirty="0" err="1" smtClean="0"/>
              <a:t>комплементарных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009900"/>
                </a:solidFill>
              </a:rPr>
              <a:t>азотистых оснований </a:t>
            </a:r>
            <a:r>
              <a:rPr lang="ru-RU" sz="2800" dirty="0" smtClean="0"/>
              <a:t>в </a:t>
            </a:r>
            <a:r>
              <a:rPr lang="ru-RU" sz="2800" dirty="0" smtClean="0">
                <a:solidFill>
                  <a:schemeClr val="tx1"/>
                </a:solidFill>
              </a:rPr>
              <a:t>ДНК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pic>
        <p:nvPicPr>
          <p:cNvPr id="13315" name="Picture 3" descr="28_039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33463" y="1855788"/>
            <a:ext cx="7075487" cy="45259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AgarosegelU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4988" y="1731963"/>
            <a:ext cx="5499100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222250" y="219075"/>
            <a:ext cx="87519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5050"/>
                </a:solidFill>
              </a:rPr>
              <a:t>Бромистый </a:t>
            </a:r>
            <a:r>
              <a:rPr lang="ru-RU" sz="3200" b="1" dirty="0" err="1" smtClean="0">
                <a:solidFill>
                  <a:srgbClr val="FF5050"/>
                </a:solidFill>
              </a:rPr>
              <a:t>этидий</a:t>
            </a:r>
            <a:r>
              <a:rPr lang="ru-RU" sz="3200" b="1" dirty="0" smtClean="0">
                <a:solidFill>
                  <a:srgbClr val="FF5050"/>
                </a:solidFill>
              </a:rPr>
              <a:t> </a:t>
            </a:r>
            <a:r>
              <a:rPr lang="ru-RU" sz="3200" b="1" dirty="0" smtClean="0"/>
              <a:t>флуоресцирует в </a:t>
            </a:r>
            <a:r>
              <a:rPr lang="en-US" sz="3200" b="1" dirty="0"/>
              <a:t>UV </a:t>
            </a:r>
            <a:r>
              <a:rPr lang="ru-RU" sz="3200" b="1" dirty="0"/>
              <a:t>свете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Agarosegel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1279525"/>
            <a:ext cx="4044950" cy="539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308649" y="271326"/>
            <a:ext cx="60849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Цифровая</a:t>
            </a:r>
            <a:r>
              <a:rPr lang="ru-RU" sz="3600" b="1" dirty="0"/>
              <a:t> </a:t>
            </a:r>
            <a:r>
              <a:rPr lang="ru-RU" sz="3200" b="1" dirty="0"/>
              <a:t>фотография геля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0" y="2392363"/>
            <a:ext cx="2870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Маркер молекулярного </a:t>
            </a:r>
            <a:r>
              <a:rPr lang="ru-RU" sz="2800" dirty="0" smtClean="0"/>
              <a:t>веса (ДНК с известным размером)</a:t>
            </a:r>
            <a:endParaRPr lang="ru-RU" sz="2800" dirty="0"/>
          </a:p>
        </p:txBody>
      </p:sp>
      <p:sp>
        <p:nvSpPr>
          <p:cNvPr id="14341" name="Line 9"/>
          <p:cNvSpPr>
            <a:spLocks noChangeShapeType="1"/>
          </p:cNvSpPr>
          <p:nvPr/>
        </p:nvSpPr>
        <p:spPr bwMode="auto">
          <a:xfrm>
            <a:off x="2324100" y="1955800"/>
            <a:ext cx="112713" cy="5476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11"/>
          <p:cNvSpPr>
            <a:spLocks noChangeShapeType="1"/>
          </p:cNvSpPr>
          <p:nvPr/>
        </p:nvSpPr>
        <p:spPr bwMode="auto">
          <a:xfrm flipH="1" flipV="1">
            <a:off x="5861049" y="2919412"/>
            <a:ext cx="2038350" cy="6238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12"/>
          <p:cNvSpPr>
            <a:spLocks noChangeShapeType="1"/>
          </p:cNvSpPr>
          <p:nvPr/>
        </p:nvSpPr>
        <p:spPr bwMode="auto">
          <a:xfrm flipH="1">
            <a:off x="5314950" y="3530599"/>
            <a:ext cx="2584450" cy="7270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908300" y="4673600"/>
            <a:ext cx="107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100 п.н.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921000" y="4318000"/>
            <a:ext cx="107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200 п.н.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794000" y="32893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2000 п.н.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79700" y="23114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10000 п.н.</a:t>
            </a:r>
            <a:endParaRPr lang="ru-RU" dirty="0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2540001" y="1943100"/>
            <a:ext cx="279400" cy="32385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8001000" y="3243263"/>
            <a:ext cx="1143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ДНК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0"/>
            <a:ext cx="8929688" cy="74276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Тема 2. Клонирование ДНК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34191" y="1272275"/>
            <a:ext cx="854855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Встройка исследуемого фрагмента ДНК в </a:t>
            </a:r>
            <a:r>
              <a:rPr lang="ru-RU" sz="2400" dirty="0" err="1" smtClean="0"/>
              <a:t>прокариотический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вектор</a:t>
            </a:r>
            <a:r>
              <a:rPr lang="ru-RU" sz="2400" dirty="0" smtClean="0"/>
              <a:t> (</a:t>
            </a:r>
            <a:r>
              <a:rPr lang="ru-RU" sz="2400" dirty="0" err="1" smtClean="0"/>
              <a:t>плазмида</a:t>
            </a:r>
            <a:r>
              <a:rPr lang="ru-RU" sz="2400" dirty="0" smtClean="0"/>
              <a:t> или бактериофаг), доставка вектора в бактерии кишечной палочки (</a:t>
            </a:r>
            <a:r>
              <a:rPr lang="en-US" sz="2400" dirty="0" smtClean="0"/>
              <a:t>Escherichia coli</a:t>
            </a:r>
            <a:r>
              <a:rPr lang="ru-RU" sz="2400" dirty="0" smtClean="0"/>
              <a:t>) для его наработки в большом количестве.</a:t>
            </a:r>
            <a:endParaRPr lang="ru-RU" sz="24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30213" y="3658743"/>
            <a:ext cx="8412162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err="1">
                <a:solidFill>
                  <a:srgbClr val="FF0000"/>
                </a:solidFill>
              </a:rPr>
              <a:t>Плазмида</a:t>
            </a:r>
            <a:r>
              <a:rPr lang="ru-RU" sz="2400" dirty="0"/>
              <a:t> – </a:t>
            </a:r>
            <a:r>
              <a:rPr lang="ru-RU" sz="2400" dirty="0" err="1"/>
              <a:t>внехромосомный</a:t>
            </a:r>
            <a:r>
              <a:rPr lang="ru-RU" sz="2400" dirty="0"/>
              <a:t> генетический элемент встречающийся во множестве видов бактерий. П. – это </a:t>
            </a:r>
            <a:r>
              <a:rPr lang="ru-RU" sz="2400" dirty="0" err="1"/>
              <a:t>двухцепочечные</a:t>
            </a:r>
            <a:r>
              <a:rPr lang="ru-RU" sz="2400" dirty="0"/>
              <a:t> замкнутые кольцевые молекулы ДНК размером от 1 до 200 тысяч пар оснований.</a:t>
            </a:r>
            <a:r>
              <a:rPr lang="ru-RU" sz="2800" b="1" dirty="0"/>
              <a:t>  </a:t>
            </a:r>
          </a:p>
          <a:p>
            <a:pPr algn="just">
              <a:spcBef>
                <a:spcPct val="50000"/>
              </a:spcBef>
            </a:pP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203200" y="901700"/>
            <a:ext cx="52197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23813" y="0"/>
            <a:ext cx="912018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err="1"/>
              <a:t>Плазмида</a:t>
            </a:r>
            <a:r>
              <a:rPr lang="ru-RU" sz="2800" dirty="0"/>
              <a:t> </a:t>
            </a:r>
            <a:r>
              <a:rPr lang="ru-RU" sz="2800" dirty="0" smtClean="0"/>
              <a:t>может размножаться внутри бактерии.</a:t>
            </a:r>
            <a:endParaRPr lang="ru-RU" sz="2800" b="1" dirty="0"/>
          </a:p>
          <a:p>
            <a:pPr algn="just">
              <a:spcBef>
                <a:spcPct val="50000"/>
              </a:spcBef>
            </a:pPr>
            <a:endParaRPr lang="ru-RU" sz="2800" dirty="0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2284413" y="1384300"/>
            <a:ext cx="661232" cy="661988"/>
            <a:chOff x="1111" y="2432"/>
            <a:chExt cx="1451" cy="1452"/>
          </a:xfrm>
        </p:grpSpPr>
        <p:sp>
          <p:nvSpPr>
            <p:cNvPr id="3078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9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" name="Овал 8"/>
          <p:cNvSpPr/>
          <p:nvPr/>
        </p:nvSpPr>
        <p:spPr>
          <a:xfrm>
            <a:off x="3467100" y="4356100"/>
            <a:ext cx="52197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Group 8"/>
          <p:cNvGrpSpPr>
            <a:grpSpLocks noChangeAspect="1"/>
          </p:cNvGrpSpPr>
          <p:nvPr/>
        </p:nvGrpSpPr>
        <p:grpSpPr bwMode="auto">
          <a:xfrm>
            <a:off x="6437313" y="5041900"/>
            <a:ext cx="661232" cy="661988"/>
            <a:chOff x="1111" y="2432"/>
            <a:chExt cx="1451" cy="1452"/>
          </a:xfrm>
        </p:grpSpPr>
        <p:sp>
          <p:nvSpPr>
            <p:cNvPr id="11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14" name="Прямая со стрелкой 13"/>
          <p:cNvCxnSpPr/>
          <p:nvPr/>
        </p:nvCxnSpPr>
        <p:spPr>
          <a:xfrm rot="16200000" flipH="1">
            <a:off x="4000500" y="3213100"/>
            <a:ext cx="1257300" cy="9525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8"/>
          <p:cNvGrpSpPr>
            <a:grpSpLocks noChangeAspect="1"/>
          </p:cNvGrpSpPr>
          <p:nvPr/>
        </p:nvGrpSpPr>
        <p:grpSpPr bwMode="auto">
          <a:xfrm>
            <a:off x="5256213" y="5092700"/>
            <a:ext cx="661232" cy="661988"/>
            <a:chOff x="1111" y="2432"/>
            <a:chExt cx="1451" cy="1452"/>
          </a:xfrm>
        </p:grpSpPr>
        <p:sp>
          <p:nvSpPr>
            <p:cNvPr id="16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8"/>
          <p:cNvGrpSpPr>
            <a:grpSpLocks noChangeAspect="1"/>
          </p:cNvGrpSpPr>
          <p:nvPr/>
        </p:nvGrpSpPr>
        <p:grpSpPr bwMode="auto">
          <a:xfrm>
            <a:off x="5713413" y="4445000"/>
            <a:ext cx="661232" cy="661988"/>
            <a:chOff x="1111" y="2432"/>
            <a:chExt cx="1451" cy="1452"/>
          </a:xfrm>
        </p:grpSpPr>
        <p:sp>
          <p:nvSpPr>
            <p:cNvPr id="19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1" name="Group 8"/>
          <p:cNvGrpSpPr>
            <a:grpSpLocks noChangeAspect="1"/>
          </p:cNvGrpSpPr>
          <p:nvPr/>
        </p:nvGrpSpPr>
        <p:grpSpPr bwMode="auto">
          <a:xfrm>
            <a:off x="4659313" y="4737100"/>
            <a:ext cx="661232" cy="661988"/>
            <a:chOff x="1111" y="2432"/>
            <a:chExt cx="1451" cy="1452"/>
          </a:xfrm>
        </p:grpSpPr>
        <p:sp>
          <p:nvSpPr>
            <p:cNvPr id="22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4" name="Group 8"/>
          <p:cNvGrpSpPr>
            <a:grpSpLocks noChangeAspect="1"/>
          </p:cNvGrpSpPr>
          <p:nvPr/>
        </p:nvGrpSpPr>
        <p:grpSpPr bwMode="auto">
          <a:xfrm>
            <a:off x="7237413" y="4953000"/>
            <a:ext cx="661232" cy="661988"/>
            <a:chOff x="1111" y="2432"/>
            <a:chExt cx="1451" cy="1452"/>
          </a:xfrm>
        </p:grpSpPr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74613" y="0"/>
            <a:ext cx="876458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smtClean="0"/>
              <a:t>Когда бактерия делится, </a:t>
            </a:r>
            <a:r>
              <a:rPr lang="ru-RU" sz="2800" dirty="0" err="1" smtClean="0"/>
              <a:t>плазмиды</a:t>
            </a:r>
            <a:r>
              <a:rPr lang="ru-RU" sz="2800" dirty="0" smtClean="0"/>
              <a:t> попадают в обе клетки</a:t>
            </a:r>
            <a:endParaRPr lang="ru-RU" sz="2800" b="1" dirty="0"/>
          </a:p>
          <a:p>
            <a:pPr algn="just">
              <a:spcBef>
                <a:spcPct val="50000"/>
              </a:spcBef>
            </a:pPr>
            <a:endParaRPr lang="ru-RU" sz="2800" dirty="0"/>
          </a:p>
        </p:txBody>
      </p:sp>
      <p:sp>
        <p:nvSpPr>
          <p:cNvPr id="9" name="Овал 8"/>
          <p:cNvSpPr/>
          <p:nvPr/>
        </p:nvSpPr>
        <p:spPr>
          <a:xfrm>
            <a:off x="254000" y="1054100"/>
            <a:ext cx="3416300" cy="1358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roup 8"/>
          <p:cNvGrpSpPr>
            <a:grpSpLocks noChangeAspect="1"/>
          </p:cNvGrpSpPr>
          <p:nvPr/>
        </p:nvGrpSpPr>
        <p:grpSpPr bwMode="auto">
          <a:xfrm>
            <a:off x="2970213" y="1548670"/>
            <a:ext cx="471679" cy="472218"/>
            <a:chOff x="1111" y="2432"/>
            <a:chExt cx="1451" cy="1452"/>
          </a:xfrm>
        </p:grpSpPr>
        <p:sp>
          <p:nvSpPr>
            <p:cNvPr id="11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14" name="Прямая со стрелкой 13"/>
          <p:cNvCxnSpPr/>
          <p:nvPr/>
        </p:nvCxnSpPr>
        <p:spPr>
          <a:xfrm rot="16200000" flipH="1">
            <a:off x="1822450" y="2584450"/>
            <a:ext cx="482600" cy="3429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8"/>
          <p:cNvGrpSpPr>
            <a:grpSpLocks noChangeAspect="1"/>
          </p:cNvGrpSpPr>
          <p:nvPr/>
        </p:nvGrpSpPr>
        <p:grpSpPr bwMode="auto">
          <a:xfrm>
            <a:off x="1789113" y="1599470"/>
            <a:ext cx="471679" cy="472218"/>
            <a:chOff x="1111" y="2432"/>
            <a:chExt cx="1451" cy="1452"/>
          </a:xfrm>
        </p:grpSpPr>
        <p:sp>
          <p:nvSpPr>
            <p:cNvPr id="16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8"/>
          <p:cNvGrpSpPr>
            <a:grpSpLocks noChangeAspect="1"/>
          </p:cNvGrpSpPr>
          <p:nvPr/>
        </p:nvGrpSpPr>
        <p:grpSpPr bwMode="auto">
          <a:xfrm>
            <a:off x="2309813" y="1307370"/>
            <a:ext cx="471679" cy="472218"/>
            <a:chOff x="1111" y="2432"/>
            <a:chExt cx="1451" cy="1452"/>
          </a:xfrm>
        </p:grpSpPr>
        <p:sp>
          <p:nvSpPr>
            <p:cNvPr id="19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1192213" y="1243870"/>
            <a:ext cx="471679" cy="472218"/>
            <a:chOff x="1111" y="2432"/>
            <a:chExt cx="1451" cy="1452"/>
          </a:xfrm>
        </p:grpSpPr>
        <p:sp>
          <p:nvSpPr>
            <p:cNvPr id="22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8"/>
          <p:cNvGrpSpPr>
            <a:grpSpLocks noChangeAspect="1"/>
          </p:cNvGrpSpPr>
          <p:nvPr/>
        </p:nvGrpSpPr>
        <p:grpSpPr bwMode="auto">
          <a:xfrm>
            <a:off x="582613" y="1447070"/>
            <a:ext cx="471679" cy="472218"/>
            <a:chOff x="1111" y="2432"/>
            <a:chExt cx="1451" cy="1452"/>
          </a:xfrm>
        </p:grpSpPr>
        <p:sp>
          <p:nvSpPr>
            <p:cNvPr id="25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4" name="Овал 23"/>
          <p:cNvSpPr/>
          <p:nvPr/>
        </p:nvSpPr>
        <p:spPr>
          <a:xfrm>
            <a:off x="2120900" y="2438400"/>
            <a:ext cx="5905500" cy="2070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>
            <a:off x="1981200" y="4483100"/>
            <a:ext cx="469900" cy="4699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6610350" y="4591050"/>
            <a:ext cx="482600" cy="3429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4258733" y="2186517"/>
            <a:ext cx="1600200" cy="874183"/>
          </a:xfrm>
          <a:custGeom>
            <a:avLst/>
            <a:gdLst>
              <a:gd name="connsiteX0" fmla="*/ 110067 w 1600200"/>
              <a:gd name="connsiteY0" fmla="*/ 124883 h 874183"/>
              <a:gd name="connsiteX1" fmla="*/ 821267 w 1600200"/>
              <a:gd name="connsiteY1" fmla="*/ 874183 h 874183"/>
              <a:gd name="connsiteX2" fmla="*/ 1481667 w 1600200"/>
              <a:gd name="connsiteY2" fmla="*/ 124883 h 874183"/>
              <a:gd name="connsiteX3" fmla="*/ 110067 w 1600200"/>
              <a:gd name="connsiteY3" fmla="*/ 124883 h 87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200" h="874183">
                <a:moveTo>
                  <a:pt x="110067" y="124883"/>
                </a:moveTo>
                <a:cubicBezTo>
                  <a:pt x="0" y="249766"/>
                  <a:pt x="592667" y="874183"/>
                  <a:pt x="821267" y="874183"/>
                </a:cubicBezTo>
                <a:cubicBezTo>
                  <a:pt x="1049867" y="874183"/>
                  <a:pt x="1600200" y="249766"/>
                  <a:pt x="1481667" y="124883"/>
                </a:cubicBezTo>
                <a:cubicBezTo>
                  <a:pt x="1363134" y="0"/>
                  <a:pt x="220134" y="0"/>
                  <a:pt x="110067" y="1248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 rot="10800000">
            <a:off x="4296833" y="3774017"/>
            <a:ext cx="1600200" cy="874183"/>
          </a:xfrm>
          <a:custGeom>
            <a:avLst/>
            <a:gdLst>
              <a:gd name="connsiteX0" fmla="*/ 110067 w 1600200"/>
              <a:gd name="connsiteY0" fmla="*/ 124883 h 874183"/>
              <a:gd name="connsiteX1" fmla="*/ 821267 w 1600200"/>
              <a:gd name="connsiteY1" fmla="*/ 874183 h 874183"/>
              <a:gd name="connsiteX2" fmla="*/ 1481667 w 1600200"/>
              <a:gd name="connsiteY2" fmla="*/ 124883 h 874183"/>
              <a:gd name="connsiteX3" fmla="*/ 110067 w 1600200"/>
              <a:gd name="connsiteY3" fmla="*/ 124883 h 87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200" h="874183">
                <a:moveTo>
                  <a:pt x="110067" y="124883"/>
                </a:moveTo>
                <a:cubicBezTo>
                  <a:pt x="0" y="249766"/>
                  <a:pt x="592667" y="874183"/>
                  <a:pt x="821267" y="874183"/>
                </a:cubicBezTo>
                <a:cubicBezTo>
                  <a:pt x="1049867" y="874183"/>
                  <a:pt x="1600200" y="249766"/>
                  <a:pt x="1481667" y="124883"/>
                </a:cubicBezTo>
                <a:cubicBezTo>
                  <a:pt x="1363134" y="0"/>
                  <a:pt x="220134" y="0"/>
                  <a:pt x="110067" y="1248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Group 8"/>
          <p:cNvGrpSpPr>
            <a:grpSpLocks noChangeAspect="1"/>
          </p:cNvGrpSpPr>
          <p:nvPr/>
        </p:nvGrpSpPr>
        <p:grpSpPr bwMode="auto">
          <a:xfrm>
            <a:off x="2652713" y="3072670"/>
            <a:ext cx="471679" cy="472218"/>
            <a:chOff x="1111" y="2432"/>
            <a:chExt cx="1451" cy="1452"/>
          </a:xfrm>
        </p:grpSpPr>
        <p:sp>
          <p:nvSpPr>
            <p:cNvPr id="36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8" name="Group 8"/>
          <p:cNvGrpSpPr>
            <a:grpSpLocks noChangeAspect="1"/>
          </p:cNvGrpSpPr>
          <p:nvPr/>
        </p:nvGrpSpPr>
        <p:grpSpPr bwMode="auto">
          <a:xfrm>
            <a:off x="3757613" y="2996470"/>
            <a:ext cx="471679" cy="472218"/>
            <a:chOff x="1111" y="2432"/>
            <a:chExt cx="1451" cy="1452"/>
          </a:xfrm>
        </p:grpSpPr>
        <p:sp>
          <p:nvSpPr>
            <p:cNvPr id="39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1" name="Group 8"/>
          <p:cNvGrpSpPr>
            <a:grpSpLocks noChangeAspect="1"/>
          </p:cNvGrpSpPr>
          <p:nvPr/>
        </p:nvGrpSpPr>
        <p:grpSpPr bwMode="auto">
          <a:xfrm>
            <a:off x="3376613" y="3555270"/>
            <a:ext cx="471679" cy="472218"/>
            <a:chOff x="1111" y="2432"/>
            <a:chExt cx="1451" cy="1452"/>
          </a:xfrm>
        </p:grpSpPr>
        <p:sp>
          <p:nvSpPr>
            <p:cNvPr id="42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4" name="Group 8"/>
          <p:cNvGrpSpPr>
            <a:grpSpLocks noChangeAspect="1"/>
          </p:cNvGrpSpPr>
          <p:nvPr/>
        </p:nvGrpSpPr>
        <p:grpSpPr bwMode="auto">
          <a:xfrm>
            <a:off x="5853113" y="3047270"/>
            <a:ext cx="471679" cy="472218"/>
            <a:chOff x="1111" y="2432"/>
            <a:chExt cx="1451" cy="1452"/>
          </a:xfrm>
        </p:grpSpPr>
        <p:sp>
          <p:nvSpPr>
            <p:cNvPr id="45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7" name="Group 8"/>
          <p:cNvGrpSpPr>
            <a:grpSpLocks noChangeAspect="1"/>
          </p:cNvGrpSpPr>
          <p:nvPr/>
        </p:nvGrpSpPr>
        <p:grpSpPr bwMode="auto">
          <a:xfrm>
            <a:off x="6704013" y="3415570"/>
            <a:ext cx="471679" cy="472218"/>
            <a:chOff x="1111" y="2432"/>
            <a:chExt cx="1451" cy="1452"/>
          </a:xfrm>
        </p:grpSpPr>
        <p:sp>
          <p:nvSpPr>
            <p:cNvPr id="48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0" name="Овал 49"/>
          <p:cNvSpPr/>
          <p:nvPr/>
        </p:nvSpPr>
        <p:spPr>
          <a:xfrm>
            <a:off x="203200" y="5130800"/>
            <a:ext cx="3416300" cy="1358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1" name="Group 8"/>
          <p:cNvGrpSpPr>
            <a:grpSpLocks noChangeAspect="1"/>
          </p:cNvGrpSpPr>
          <p:nvPr/>
        </p:nvGrpSpPr>
        <p:grpSpPr bwMode="auto">
          <a:xfrm>
            <a:off x="2919413" y="5625370"/>
            <a:ext cx="471679" cy="472218"/>
            <a:chOff x="1111" y="2432"/>
            <a:chExt cx="1451" cy="1452"/>
          </a:xfrm>
        </p:grpSpPr>
        <p:sp>
          <p:nvSpPr>
            <p:cNvPr id="52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" name="Group 8"/>
          <p:cNvGrpSpPr>
            <a:grpSpLocks noChangeAspect="1"/>
          </p:cNvGrpSpPr>
          <p:nvPr/>
        </p:nvGrpSpPr>
        <p:grpSpPr bwMode="auto">
          <a:xfrm>
            <a:off x="1738313" y="5676170"/>
            <a:ext cx="471679" cy="472218"/>
            <a:chOff x="1111" y="2432"/>
            <a:chExt cx="1451" cy="1452"/>
          </a:xfrm>
        </p:grpSpPr>
        <p:sp>
          <p:nvSpPr>
            <p:cNvPr id="56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4" name="Group 8"/>
          <p:cNvGrpSpPr>
            <a:grpSpLocks noChangeAspect="1"/>
          </p:cNvGrpSpPr>
          <p:nvPr/>
        </p:nvGrpSpPr>
        <p:grpSpPr bwMode="auto">
          <a:xfrm>
            <a:off x="531813" y="5523770"/>
            <a:ext cx="471679" cy="472218"/>
            <a:chOff x="1111" y="2432"/>
            <a:chExt cx="1451" cy="1452"/>
          </a:xfrm>
        </p:grpSpPr>
        <p:sp>
          <p:nvSpPr>
            <p:cNvPr id="65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7" name="Овал 66"/>
          <p:cNvSpPr/>
          <p:nvPr/>
        </p:nvSpPr>
        <p:spPr>
          <a:xfrm>
            <a:off x="5334000" y="5308600"/>
            <a:ext cx="3416300" cy="1358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5" name="Group 8"/>
          <p:cNvGrpSpPr>
            <a:grpSpLocks noChangeAspect="1"/>
          </p:cNvGrpSpPr>
          <p:nvPr/>
        </p:nvGrpSpPr>
        <p:grpSpPr bwMode="auto">
          <a:xfrm>
            <a:off x="7389813" y="5561870"/>
            <a:ext cx="471679" cy="472218"/>
            <a:chOff x="1111" y="2432"/>
            <a:chExt cx="1451" cy="1452"/>
          </a:xfrm>
        </p:grpSpPr>
        <p:sp>
          <p:nvSpPr>
            <p:cNvPr id="76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7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8" name="Group 8"/>
          <p:cNvGrpSpPr>
            <a:grpSpLocks noChangeAspect="1"/>
          </p:cNvGrpSpPr>
          <p:nvPr/>
        </p:nvGrpSpPr>
        <p:grpSpPr bwMode="auto">
          <a:xfrm>
            <a:off x="6272213" y="5498370"/>
            <a:ext cx="471679" cy="472218"/>
            <a:chOff x="1111" y="2432"/>
            <a:chExt cx="1451" cy="1452"/>
          </a:xfrm>
        </p:grpSpPr>
        <p:sp>
          <p:nvSpPr>
            <p:cNvPr id="79" name="Oval 6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Oval 7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323850" y="836613"/>
            <a:ext cx="8569325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u="sng" dirty="0" err="1"/>
              <a:t>Плазмиды</a:t>
            </a:r>
            <a:r>
              <a:rPr lang="ru-RU" sz="2800" u="sng" dirty="0"/>
              <a:t> содержат </a:t>
            </a:r>
            <a:r>
              <a:rPr lang="ru-RU" sz="2800" u="sng" dirty="0" smtClean="0"/>
              <a:t>гены</a:t>
            </a:r>
            <a:r>
              <a:rPr lang="en-US" sz="2800" u="sng" dirty="0" smtClean="0"/>
              <a:t>:</a:t>
            </a:r>
            <a:endParaRPr lang="en-US" sz="2800" u="sng" dirty="0"/>
          </a:p>
          <a:p>
            <a:endParaRPr lang="en-US" sz="2800" dirty="0"/>
          </a:p>
          <a:p>
            <a:endParaRPr lang="en-US" sz="2400" dirty="0"/>
          </a:p>
          <a:p>
            <a:r>
              <a:rPr lang="en-US" sz="2400" b="1" dirty="0"/>
              <a:t>1. </a:t>
            </a:r>
            <a:r>
              <a:rPr lang="ru-RU" sz="2400" b="1" dirty="0"/>
              <a:t>Устойчивости к </a:t>
            </a:r>
            <a:r>
              <a:rPr lang="ru-RU" sz="2400" b="1" dirty="0" smtClean="0"/>
              <a:t>антибиотикам</a:t>
            </a:r>
            <a:r>
              <a:rPr lang="en-US" sz="2400" b="1" dirty="0" smtClean="0"/>
              <a:t>;</a:t>
            </a:r>
            <a:endParaRPr lang="en-US" sz="2400" b="1" dirty="0"/>
          </a:p>
          <a:p>
            <a:r>
              <a:rPr lang="en-US" sz="2400" dirty="0"/>
              <a:t>2. </a:t>
            </a:r>
            <a:r>
              <a:rPr lang="ru-RU" sz="2400" dirty="0"/>
              <a:t>Синтеза антибиотиков</a:t>
            </a:r>
            <a:r>
              <a:rPr lang="en-US" sz="2400" dirty="0"/>
              <a:t>;</a:t>
            </a:r>
          </a:p>
          <a:p>
            <a:r>
              <a:rPr lang="en-US" sz="2400" dirty="0"/>
              <a:t>3. </a:t>
            </a:r>
            <a:r>
              <a:rPr lang="ru-RU" sz="2400" dirty="0"/>
              <a:t>Расщепления сложных органических соединений</a:t>
            </a:r>
            <a:r>
              <a:rPr lang="en-US" sz="2400" dirty="0"/>
              <a:t>;</a:t>
            </a:r>
          </a:p>
          <a:p>
            <a:r>
              <a:rPr lang="ru-RU" sz="2400" dirty="0"/>
              <a:t>4. Образования </a:t>
            </a:r>
            <a:r>
              <a:rPr lang="ru-RU" sz="2400" dirty="0" err="1"/>
              <a:t>колицинов</a:t>
            </a:r>
            <a:r>
              <a:rPr lang="ru-RU" sz="2400" dirty="0"/>
              <a:t> (летальные изменения мембран)</a:t>
            </a:r>
            <a:r>
              <a:rPr lang="en-US" sz="2400" dirty="0"/>
              <a:t>;</a:t>
            </a:r>
          </a:p>
          <a:p>
            <a:r>
              <a:rPr lang="en-US" sz="2400" dirty="0"/>
              <a:t>5. </a:t>
            </a:r>
            <a:r>
              <a:rPr lang="ru-RU" sz="2400" dirty="0"/>
              <a:t>Образования </a:t>
            </a:r>
            <a:r>
              <a:rPr lang="ru-RU" sz="2400" dirty="0" err="1"/>
              <a:t>энтеротоксинов</a:t>
            </a:r>
            <a:r>
              <a:rPr lang="en-US" sz="2400" dirty="0"/>
              <a:t>;</a:t>
            </a:r>
          </a:p>
          <a:p>
            <a:r>
              <a:rPr lang="en-US" sz="2400" b="1" dirty="0"/>
              <a:t>6. </a:t>
            </a:r>
            <a:r>
              <a:rPr lang="ru-RU" sz="2400" b="1" dirty="0"/>
              <a:t>Образования ферментов </a:t>
            </a:r>
            <a:r>
              <a:rPr lang="ru-RU" sz="2400" b="1" dirty="0" smtClean="0"/>
              <a:t>рестрикции и </a:t>
            </a:r>
            <a:r>
              <a:rPr lang="ru-RU" sz="2400" b="1" dirty="0"/>
              <a:t>модификации (</a:t>
            </a:r>
            <a:r>
              <a:rPr lang="ru-RU" sz="2400" b="1" dirty="0" err="1"/>
              <a:t>рестриктазы+метилазы</a:t>
            </a:r>
            <a:r>
              <a:rPr lang="ru-RU" sz="2400" b="1" dirty="0"/>
              <a:t>).</a:t>
            </a:r>
          </a:p>
        </p:txBody>
      </p:sp>
      <p:sp>
        <p:nvSpPr>
          <p:cNvPr id="4099" name="Line 11"/>
          <p:cNvSpPr>
            <a:spLocks noChangeShapeType="1"/>
          </p:cNvSpPr>
          <p:nvPr/>
        </p:nvSpPr>
        <p:spPr bwMode="auto">
          <a:xfrm>
            <a:off x="7361238" y="674688"/>
            <a:ext cx="106362" cy="7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0" name="Line 12"/>
          <p:cNvSpPr>
            <a:spLocks noChangeShapeType="1"/>
          </p:cNvSpPr>
          <p:nvPr/>
        </p:nvSpPr>
        <p:spPr bwMode="auto">
          <a:xfrm rot="-5400000">
            <a:off x="8056563" y="452438"/>
            <a:ext cx="127000" cy="2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7572375" y="492125"/>
            <a:ext cx="750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ген </a:t>
            </a:r>
            <a:r>
              <a:rPr lang="en-US" sz="1200"/>
              <a:t>1</a:t>
            </a:r>
            <a:endParaRPr lang="ru-RU" sz="1200"/>
          </a:p>
        </p:txBody>
      </p:sp>
      <p:sp>
        <p:nvSpPr>
          <p:cNvPr id="4102" name="Line 16"/>
          <p:cNvSpPr>
            <a:spLocks noChangeShapeType="1"/>
          </p:cNvSpPr>
          <p:nvPr/>
        </p:nvSpPr>
        <p:spPr bwMode="auto">
          <a:xfrm rot="10800000">
            <a:off x="8534400" y="1222375"/>
            <a:ext cx="122238" cy="36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3" name="Line 17"/>
          <p:cNvSpPr>
            <a:spLocks noChangeShapeType="1"/>
          </p:cNvSpPr>
          <p:nvPr/>
        </p:nvSpPr>
        <p:spPr bwMode="auto">
          <a:xfrm>
            <a:off x="8281988" y="1598613"/>
            <a:ext cx="87312" cy="87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4" name="Text Box 20"/>
          <p:cNvSpPr txBox="1">
            <a:spLocks noChangeArrowheads="1"/>
          </p:cNvSpPr>
          <p:nvPr/>
        </p:nvSpPr>
        <p:spPr bwMode="auto">
          <a:xfrm>
            <a:off x="8012113" y="1227138"/>
            <a:ext cx="7508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ген </a:t>
            </a:r>
            <a:r>
              <a:rPr lang="en-US" sz="1200"/>
              <a:t>n</a:t>
            </a:r>
            <a:endParaRPr lang="ru-RU" sz="1200"/>
          </a:p>
        </p:txBody>
      </p:sp>
      <p:cxnSp>
        <p:nvCxnSpPr>
          <p:cNvPr id="4105" name="AutoShape 22"/>
          <p:cNvCxnSpPr>
            <a:cxnSpLocks noChangeShapeType="1"/>
          </p:cNvCxnSpPr>
          <p:nvPr/>
        </p:nvCxnSpPr>
        <p:spPr bwMode="auto">
          <a:xfrm>
            <a:off x="2641600" y="494347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06" name="AutoShape 23"/>
          <p:cNvCxnSpPr>
            <a:cxnSpLocks noChangeShapeType="1"/>
          </p:cNvCxnSpPr>
          <p:nvPr/>
        </p:nvCxnSpPr>
        <p:spPr bwMode="auto">
          <a:xfrm>
            <a:off x="2641600" y="494347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4107" name="Group 42"/>
          <p:cNvGrpSpPr>
            <a:grpSpLocks noChangeAspect="1"/>
          </p:cNvGrpSpPr>
          <p:nvPr/>
        </p:nvGrpSpPr>
        <p:grpSpPr bwMode="auto">
          <a:xfrm>
            <a:off x="7250113" y="404813"/>
            <a:ext cx="1389062" cy="1390650"/>
            <a:chOff x="1111" y="2432"/>
            <a:chExt cx="1451" cy="1452"/>
          </a:xfrm>
        </p:grpSpPr>
        <p:sp>
          <p:nvSpPr>
            <p:cNvPr id="4108" name="Oval 43"/>
            <p:cNvSpPr>
              <a:spLocks noChangeAspect="1" noChangeArrowheads="1"/>
            </p:cNvSpPr>
            <p:nvPr/>
          </p:nvSpPr>
          <p:spPr bwMode="auto">
            <a:xfrm>
              <a:off x="1111" y="2432"/>
              <a:ext cx="1451" cy="14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9" name="Oval 44"/>
            <p:cNvSpPr>
              <a:spLocks noChangeAspect="1" noChangeArrowheads="1"/>
            </p:cNvSpPr>
            <p:nvPr/>
          </p:nvSpPr>
          <p:spPr bwMode="auto">
            <a:xfrm>
              <a:off x="1180" y="2499"/>
              <a:ext cx="1315" cy="13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144998" y="219075"/>
            <a:ext cx="700486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u="sng" dirty="0" err="1"/>
              <a:t>Рестриктазы</a:t>
            </a:r>
            <a:r>
              <a:rPr lang="ru-RU" sz="2800" u="sng" dirty="0"/>
              <a:t> </a:t>
            </a:r>
            <a:r>
              <a:rPr lang="en-US" sz="2800" u="sng" dirty="0" smtClean="0"/>
              <a:t>(</a:t>
            </a:r>
            <a:r>
              <a:rPr lang="ru-RU" sz="2800" u="sng" dirty="0" err="1" smtClean="0"/>
              <a:t>эндонуклеазы</a:t>
            </a:r>
            <a:r>
              <a:rPr lang="ru-RU" sz="2800" u="sng" dirty="0" smtClean="0"/>
              <a:t> рестрикции</a:t>
            </a:r>
            <a:r>
              <a:rPr lang="ru-RU" sz="2800" u="sng" dirty="0"/>
              <a:t>)</a:t>
            </a:r>
          </a:p>
          <a:p>
            <a:endParaRPr lang="ru-RU" sz="2800" u="sng" dirty="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406400" y="1354138"/>
            <a:ext cx="8551863" cy="56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Р. – ферменты вносящие в ДНК </a:t>
            </a:r>
            <a:r>
              <a:rPr lang="ru-RU" sz="2400" dirty="0" err="1"/>
              <a:t>двуцепочечный</a:t>
            </a:r>
            <a:r>
              <a:rPr lang="ru-RU" sz="2400" dirty="0"/>
              <a:t> разрыв с образованием выступающих </a:t>
            </a:r>
            <a:r>
              <a:rPr lang="en-US" sz="2400" dirty="0"/>
              <a:t>‘</a:t>
            </a:r>
            <a:r>
              <a:rPr lang="ru-RU" sz="2400" dirty="0"/>
              <a:t>липких</a:t>
            </a:r>
            <a:r>
              <a:rPr lang="en-US" sz="2400" dirty="0"/>
              <a:t>’</a:t>
            </a:r>
            <a:r>
              <a:rPr lang="ru-RU" sz="2400" dirty="0"/>
              <a:t> концов. Разрыв вносится по определенным последовательностям-палиндромам.</a:t>
            </a:r>
            <a:r>
              <a:rPr lang="ru-RU" sz="2800" u="sng" dirty="0"/>
              <a:t> </a:t>
            </a:r>
          </a:p>
          <a:p>
            <a:endParaRPr lang="en-US" sz="2400" b="1" dirty="0">
              <a:latin typeface="Courier New" pitchFamily="49" charset="0"/>
            </a:endParaRPr>
          </a:p>
          <a:p>
            <a:r>
              <a:rPr lang="en-US" sz="2400" b="1" dirty="0" err="1">
                <a:latin typeface="Courier New" pitchFamily="49" charset="0"/>
              </a:rPr>
              <a:t>HindIII</a:t>
            </a:r>
            <a:r>
              <a:rPr lang="en-US" sz="2400" b="1" dirty="0">
                <a:latin typeface="Courier New" pitchFamily="49" charset="0"/>
              </a:rPr>
              <a:t>   </a:t>
            </a:r>
            <a:r>
              <a:rPr lang="ru-RU" sz="2400" b="1" dirty="0">
                <a:latin typeface="Courier New" pitchFamily="49" charset="0"/>
              </a:rPr>
              <a:t>5</a:t>
            </a:r>
            <a:r>
              <a:rPr lang="en-US" sz="2400" b="1" dirty="0">
                <a:latin typeface="Courier New" pitchFamily="49" charset="0"/>
              </a:rPr>
              <a:t>’-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AA</a:t>
            </a:r>
            <a:r>
              <a:rPr lang="en-US" sz="2400" b="1" dirty="0" err="1">
                <a:solidFill>
                  <a:srgbClr val="009900"/>
                </a:solidFill>
                <a:latin typeface="Courier New" pitchFamily="49" charset="0"/>
              </a:rPr>
              <a:t>G</a:t>
            </a:r>
            <a:r>
              <a:rPr lang="en-US" sz="2400" b="1" dirty="0" err="1">
                <a:solidFill>
                  <a:srgbClr val="FF9900"/>
                </a:solidFill>
                <a:latin typeface="Courier New" pitchFamily="49" charset="0"/>
              </a:rPr>
              <a:t>C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</a:rPr>
              <a:t>TT</a:t>
            </a:r>
            <a:r>
              <a:rPr lang="en-US" sz="2400" b="1" dirty="0">
                <a:latin typeface="Courier New" pitchFamily="49" charset="0"/>
              </a:rPr>
              <a:t>-3’</a:t>
            </a:r>
            <a:r>
              <a:rPr lang="en-US" sz="2400" dirty="0"/>
              <a:t>    </a:t>
            </a:r>
            <a:r>
              <a:rPr lang="en-US" sz="2400" i="1" dirty="0" err="1"/>
              <a:t>Haemophilus</a:t>
            </a:r>
            <a:r>
              <a:rPr lang="en-US" sz="2400" i="1" dirty="0"/>
              <a:t> </a:t>
            </a:r>
            <a:r>
              <a:rPr lang="en-US" sz="2400" i="1" dirty="0" err="1"/>
              <a:t>influenzae</a:t>
            </a:r>
            <a:r>
              <a:rPr lang="en-US" sz="2400" i="1" dirty="0"/>
              <a:t> Rd</a:t>
            </a:r>
          </a:p>
          <a:p>
            <a:r>
              <a:rPr lang="en-US" sz="2400" dirty="0">
                <a:latin typeface="Courier New" pitchFamily="49" charset="0"/>
              </a:rPr>
              <a:t>          </a:t>
            </a:r>
            <a:r>
              <a:rPr lang="en-US" sz="2400" b="1" dirty="0">
                <a:latin typeface="Courier New" pitchFamily="49" charset="0"/>
              </a:rPr>
              <a:t>3’-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</a:rPr>
              <a:t>TT</a:t>
            </a:r>
            <a:r>
              <a:rPr lang="en-US" sz="2400" b="1" dirty="0" err="1">
                <a:solidFill>
                  <a:srgbClr val="FF9900"/>
                </a:solidFill>
                <a:latin typeface="Courier New" pitchFamily="49" charset="0"/>
              </a:rPr>
              <a:t>C</a:t>
            </a:r>
            <a:r>
              <a:rPr lang="en-US" sz="2400" b="1" dirty="0" err="1">
                <a:solidFill>
                  <a:srgbClr val="009900"/>
                </a:solidFill>
                <a:latin typeface="Courier New" pitchFamily="49" charset="0"/>
              </a:rPr>
              <a:t>G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AA</a:t>
            </a:r>
            <a:r>
              <a:rPr lang="en-US" sz="2400" b="1" dirty="0">
                <a:latin typeface="Courier New" pitchFamily="49" charset="0"/>
              </a:rPr>
              <a:t>-5’</a:t>
            </a:r>
            <a:r>
              <a:rPr lang="en-US" sz="2400" dirty="0"/>
              <a:t> </a:t>
            </a:r>
            <a:r>
              <a:rPr lang="ru-RU" sz="2400" dirty="0"/>
              <a:t>   геном закончен в 1995 г.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 err="1">
                <a:latin typeface="Courier New" pitchFamily="49" charset="0"/>
              </a:rPr>
              <a:t>EcoRI</a:t>
            </a:r>
            <a:r>
              <a:rPr lang="en-US" sz="2400" b="1" i="1" dirty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       </a:t>
            </a:r>
            <a:r>
              <a:rPr lang="en-US" sz="2400" b="1" dirty="0" err="1">
                <a:solidFill>
                  <a:srgbClr val="009900"/>
                </a:solidFill>
                <a:latin typeface="Courier New" pitchFamily="49" charset="0"/>
              </a:rPr>
              <a:t>G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AA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</a:rPr>
              <a:t>TT</a:t>
            </a:r>
            <a:r>
              <a:rPr lang="en-US" sz="2400" b="1" dirty="0" err="1">
                <a:solidFill>
                  <a:srgbClr val="FF9900"/>
                </a:solidFill>
                <a:latin typeface="Courier New" pitchFamily="49" charset="0"/>
              </a:rPr>
              <a:t>C</a:t>
            </a:r>
            <a:r>
              <a:rPr lang="ru-RU" sz="2400" b="1" dirty="0">
                <a:latin typeface="Courier New" pitchFamily="49" charset="0"/>
              </a:rPr>
              <a:t>    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i="1" dirty="0"/>
              <a:t>Escherichia coli</a:t>
            </a:r>
            <a:r>
              <a:rPr lang="ru-RU" sz="2400" b="1" dirty="0">
                <a:latin typeface="Courier New" pitchFamily="49" charset="0"/>
              </a:rPr>
              <a:t> </a:t>
            </a:r>
            <a:endParaRPr lang="en-US" sz="2400" b="1" dirty="0">
              <a:latin typeface="Courier New" pitchFamily="49" charset="0"/>
            </a:endParaRPr>
          </a:p>
          <a:p>
            <a:endParaRPr lang="en-US" sz="2400" b="1" dirty="0">
              <a:latin typeface="Courier New" pitchFamily="49" charset="0"/>
            </a:endParaRPr>
          </a:p>
          <a:p>
            <a:r>
              <a:rPr lang="en-US" sz="2400" b="1" dirty="0" err="1">
                <a:latin typeface="Courier New" pitchFamily="49" charset="0"/>
              </a:rPr>
              <a:t>BamHI</a:t>
            </a:r>
            <a:r>
              <a:rPr lang="en-US" sz="2400" b="1" dirty="0">
                <a:latin typeface="Courier New" pitchFamily="49" charset="0"/>
              </a:rPr>
              <a:t>        </a:t>
            </a:r>
            <a:r>
              <a:rPr lang="en-US" sz="2400" b="1" dirty="0" err="1">
                <a:solidFill>
                  <a:srgbClr val="009900"/>
                </a:solidFill>
                <a:latin typeface="Courier New" pitchFamily="49" charset="0"/>
              </a:rPr>
              <a:t>GG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A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</a:rPr>
              <a:t>T</a:t>
            </a:r>
            <a:r>
              <a:rPr lang="en-US" sz="2400" b="1" dirty="0" err="1">
                <a:solidFill>
                  <a:srgbClr val="FF9900"/>
                </a:solidFill>
                <a:latin typeface="Courier New" pitchFamily="49" charset="0"/>
              </a:rPr>
              <a:t>CC</a:t>
            </a:r>
            <a:r>
              <a:rPr lang="en-US" sz="2400" b="1" dirty="0">
                <a:latin typeface="Courier New" pitchFamily="49" charset="0"/>
              </a:rPr>
              <a:t>     </a:t>
            </a:r>
            <a:r>
              <a:rPr lang="en-US" sz="2400" i="1" dirty="0"/>
              <a:t>Bacillus </a:t>
            </a:r>
            <a:r>
              <a:rPr lang="en-US" sz="2400" i="1" dirty="0" err="1"/>
              <a:t>amyloliquefaciens</a:t>
            </a:r>
            <a:r>
              <a:rPr lang="en-US" sz="2400" i="1" dirty="0"/>
              <a:t> H</a:t>
            </a:r>
          </a:p>
          <a:p>
            <a:endParaRPr lang="en-US" sz="2400" dirty="0"/>
          </a:p>
          <a:p>
            <a:r>
              <a:rPr lang="en-US" sz="2400" b="1" dirty="0" err="1">
                <a:latin typeface="Courier New" pitchFamily="49" charset="0"/>
              </a:rPr>
              <a:t>PstI</a:t>
            </a:r>
            <a:r>
              <a:rPr lang="en-US" sz="2400" b="1" dirty="0">
                <a:latin typeface="Courier New" pitchFamily="49" charset="0"/>
              </a:rPr>
              <a:t>         </a:t>
            </a:r>
            <a:r>
              <a:rPr lang="en-US" sz="2400" b="1" dirty="0" err="1">
                <a:solidFill>
                  <a:srgbClr val="FF9900"/>
                </a:solidFill>
                <a:latin typeface="Courier New" pitchFamily="49" charset="0"/>
              </a:rPr>
              <a:t>C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</a:rPr>
              <a:t>T</a:t>
            </a:r>
            <a:r>
              <a:rPr lang="en-US" sz="2400" b="1" dirty="0" err="1">
                <a:solidFill>
                  <a:srgbClr val="009900"/>
                </a:solidFill>
                <a:latin typeface="Courier New" pitchFamily="49" charset="0"/>
              </a:rPr>
              <a:t>G</a:t>
            </a:r>
            <a:r>
              <a:rPr lang="en-US" sz="2400" b="1" dirty="0" err="1">
                <a:solidFill>
                  <a:srgbClr val="FF9900"/>
                </a:solidFill>
                <a:latin typeface="Courier New" pitchFamily="49" charset="0"/>
              </a:rPr>
              <a:t>C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A</a:t>
            </a:r>
            <a:r>
              <a:rPr lang="en-US" sz="2400" b="1" dirty="0" err="1">
                <a:solidFill>
                  <a:srgbClr val="009900"/>
                </a:solidFill>
                <a:latin typeface="Courier New" pitchFamily="49" charset="0"/>
              </a:rPr>
              <a:t>G</a:t>
            </a:r>
            <a:r>
              <a:rPr lang="en-US" sz="2400" b="1" dirty="0">
                <a:latin typeface="Courier New" pitchFamily="49" charset="0"/>
              </a:rPr>
              <a:t>     </a:t>
            </a:r>
            <a:r>
              <a:rPr lang="en-US" sz="2400" i="1" dirty="0" err="1"/>
              <a:t>Providencia</a:t>
            </a:r>
            <a:r>
              <a:rPr lang="en-US" sz="2400" i="1" dirty="0"/>
              <a:t> </a:t>
            </a:r>
            <a:r>
              <a:rPr lang="en-US" sz="2400" i="1" dirty="0" err="1"/>
              <a:t>stuartii</a:t>
            </a:r>
            <a:endParaRPr lang="en-US" sz="2400" i="1" dirty="0"/>
          </a:p>
          <a:p>
            <a:endParaRPr lang="en-US" sz="2400" i="1" dirty="0"/>
          </a:p>
        </p:txBody>
      </p:sp>
      <p:sp>
        <p:nvSpPr>
          <p:cNvPr id="5124" name="Line 7"/>
          <p:cNvSpPr>
            <a:spLocks noChangeShapeType="1"/>
          </p:cNvSpPr>
          <p:nvPr/>
        </p:nvSpPr>
        <p:spPr bwMode="auto">
          <a:xfrm>
            <a:off x="3049588" y="3359150"/>
            <a:ext cx="9525" cy="315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5" name="Line 8"/>
          <p:cNvSpPr>
            <a:spLocks noChangeShapeType="1"/>
          </p:cNvSpPr>
          <p:nvPr/>
        </p:nvSpPr>
        <p:spPr bwMode="auto">
          <a:xfrm>
            <a:off x="3048000" y="3671888"/>
            <a:ext cx="741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6" name="Line 9"/>
          <p:cNvSpPr>
            <a:spLocks noChangeShapeType="1"/>
          </p:cNvSpPr>
          <p:nvPr/>
        </p:nvSpPr>
        <p:spPr bwMode="auto">
          <a:xfrm>
            <a:off x="3783013" y="3667125"/>
            <a:ext cx="9525" cy="3127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7" name="Line 10"/>
          <p:cNvSpPr>
            <a:spLocks noChangeShapeType="1"/>
          </p:cNvSpPr>
          <p:nvPr/>
        </p:nvSpPr>
        <p:spPr bwMode="auto">
          <a:xfrm flipH="1" flipV="1">
            <a:off x="3781425" y="4067175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28" name="Line 11"/>
          <p:cNvSpPr>
            <a:spLocks noChangeShapeType="1"/>
          </p:cNvSpPr>
          <p:nvPr/>
        </p:nvSpPr>
        <p:spPr bwMode="auto">
          <a:xfrm rot="10800000" flipH="1" flipV="1">
            <a:off x="3052763" y="3013075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12"/>
          <p:cNvSpPr>
            <a:spLocks noChangeShapeType="1"/>
          </p:cNvSpPr>
          <p:nvPr/>
        </p:nvSpPr>
        <p:spPr bwMode="auto">
          <a:xfrm rot="10800000" flipH="1" flipV="1">
            <a:off x="3055938" y="4457700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13"/>
          <p:cNvSpPr>
            <a:spLocks noChangeShapeType="1"/>
          </p:cNvSpPr>
          <p:nvPr/>
        </p:nvSpPr>
        <p:spPr bwMode="auto">
          <a:xfrm rot="10800000" flipH="1" flipV="1">
            <a:off x="3065463" y="5200650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14"/>
          <p:cNvSpPr>
            <a:spLocks noChangeShapeType="1"/>
          </p:cNvSpPr>
          <p:nvPr/>
        </p:nvSpPr>
        <p:spPr bwMode="auto">
          <a:xfrm rot="10800000" flipH="1" flipV="1">
            <a:off x="3767138" y="5942013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8775" y="3203489"/>
            <a:ext cx="2369819" cy="229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98425" y="1981200"/>
            <a:ext cx="32924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Ген </a:t>
            </a:r>
            <a:r>
              <a:rPr lang="ru-RU" sz="2800" dirty="0"/>
              <a:t>устойчивости к антибиотику </a:t>
            </a:r>
            <a:r>
              <a:rPr lang="en-US" sz="2800" dirty="0"/>
              <a:t>A</a:t>
            </a:r>
            <a:endParaRPr lang="ru-RU" sz="2800" dirty="0"/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3614738" y="2222500"/>
            <a:ext cx="30781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Сайты для </a:t>
            </a:r>
            <a:r>
              <a:rPr lang="en-US" sz="2800" dirty="0" err="1" smtClean="0"/>
              <a:t>EcoRI</a:t>
            </a:r>
            <a:endParaRPr lang="ru-RU" sz="2800" dirty="0"/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5757068" y="4614863"/>
            <a:ext cx="33361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ДНК с геном </a:t>
            </a:r>
            <a:r>
              <a:rPr lang="en-US" sz="2800" dirty="0" smtClean="0"/>
              <a:t>X</a:t>
            </a:r>
            <a:endParaRPr lang="ru-RU" sz="2800" dirty="0"/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>
            <a:off x="5041900" y="2806700"/>
            <a:ext cx="25908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31"/>
          <p:cNvSpPr>
            <a:spLocks noChangeShapeType="1"/>
          </p:cNvSpPr>
          <p:nvPr/>
        </p:nvSpPr>
        <p:spPr bwMode="auto">
          <a:xfrm>
            <a:off x="5067300" y="2819400"/>
            <a:ext cx="533400" cy="134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2655888" y="163513"/>
            <a:ext cx="44656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/>
              <a:t>Клонирование ДНК</a:t>
            </a:r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1210469" y="5555751"/>
            <a:ext cx="19899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err="1" smtClean="0"/>
              <a:t>Плазмида</a:t>
            </a:r>
            <a:endParaRPr lang="ru-RU" sz="2800" dirty="0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1409700" y="2895600"/>
            <a:ext cx="240817" cy="401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 flipH="1">
            <a:off x="3441700" y="2781300"/>
            <a:ext cx="1612900" cy="1079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7099" y="4279901"/>
            <a:ext cx="340238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22"/>
          <p:cNvSpPr txBox="1">
            <a:spLocks noChangeArrowheads="1"/>
          </p:cNvSpPr>
          <p:nvPr/>
        </p:nvSpPr>
        <p:spPr bwMode="auto">
          <a:xfrm>
            <a:off x="979722" y="163513"/>
            <a:ext cx="68841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/>
              <a:t>Гидролиз ДНК с помощью </a:t>
            </a:r>
            <a:r>
              <a:rPr lang="en-US" sz="3200" b="1" dirty="0" err="1" smtClean="0"/>
              <a:t>EcoRI</a:t>
            </a:r>
            <a:endParaRPr lang="ru-RU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42709"/>
            <a:ext cx="4143203" cy="40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2050" y="5316583"/>
            <a:ext cx="2860077" cy="22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078" y="1136470"/>
            <a:ext cx="2979645" cy="288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" name="Стрелка вправо 90"/>
          <p:cNvSpPr/>
          <p:nvPr/>
        </p:nvSpPr>
        <p:spPr>
          <a:xfrm>
            <a:off x="4428309" y="2599508"/>
            <a:ext cx="744583" cy="192024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0776" y="1097280"/>
            <a:ext cx="2952684" cy="286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22"/>
          <p:cNvSpPr txBox="1">
            <a:spLocks noChangeArrowheads="1"/>
          </p:cNvSpPr>
          <p:nvPr/>
        </p:nvSpPr>
        <p:spPr bwMode="auto">
          <a:xfrm>
            <a:off x="2551385" y="228827"/>
            <a:ext cx="44656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/>
              <a:t>Сшивка ДНК </a:t>
            </a:r>
            <a:r>
              <a:rPr lang="ru-RU" sz="3200" b="1" dirty="0" err="1" smtClean="0"/>
              <a:t>лигазой</a:t>
            </a:r>
            <a:endParaRPr lang="ru-RU" sz="3200" b="1" dirty="0"/>
          </a:p>
        </p:txBody>
      </p:sp>
      <p:sp>
        <p:nvSpPr>
          <p:cNvPr id="91" name="Стрелка вправо 90"/>
          <p:cNvSpPr/>
          <p:nvPr/>
        </p:nvSpPr>
        <p:spPr>
          <a:xfrm>
            <a:off x="4049486" y="2873828"/>
            <a:ext cx="744583" cy="192024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164" y="5264331"/>
            <a:ext cx="2860077" cy="22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890" y="1045028"/>
            <a:ext cx="2952684" cy="286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3317" y="1683838"/>
            <a:ext cx="3451860" cy="3342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22"/>
          <p:cNvSpPr txBox="1">
            <a:spLocks noChangeArrowheads="1"/>
          </p:cNvSpPr>
          <p:nvPr/>
        </p:nvSpPr>
        <p:spPr bwMode="auto">
          <a:xfrm>
            <a:off x="1636985" y="176575"/>
            <a:ext cx="65926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err="1" smtClean="0"/>
              <a:t>Электропорация</a:t>
            </a:r>
            <a:r>
              <a:rPr lang="ru-RU" sz="3200" b="1" dirty="0" smtClean="0"/>
              <a:t> клеток </a:t>
            </a:r>
            <a:r>
              <a:rPr lang="en-US" sz="3200" b="1" dirty="0" smtClean="0"/>
              <a:t>E.coli</a:t>
            </a:r>
            <a:endParaRPr lang="ru-RU" sz="3200" b="1" dirty="0"/>
          </a:p>
        </p:txBody>
      </p:sp>
      <p:sp>
        <p:nvSpPr>
          <p:cNvPr id="7" name="Овал 6"/>
          <p:cNvSpPr/>
          <p:nvPr/>
        </p:nvSpPr>
        <p:spPr>
          <a:xfrm>
            <a:off x="751840" y="1489167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001520" y="5286104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90433" y="4889863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25268" y="2873830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249714" y="3431178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291772" y="4223658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661886" y="2124892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0836" y="892629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0755" y="2207623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727" y="687977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8745" y="3257006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4813" y="3657600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9224" y="4554583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0973" y="5111932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5464" y="1136469"/>
            <a:ext cx="1287273" cy="12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Молния 24"/>
          <p:cNvSpPr/>
          <p:nvPr/>
        </p:nvSpPr>
        <p:spPr>
          <a:xfrm>
            <a:off x="2076994" y="1136469"/>
            <a:ext cx="1214846" cy="3579222"/>
          </a:xfrm>
          <a:prstGeom prst="lightningBol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电力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22"/>
          <p:cNvSpPr txBox="1">
            <a:spLocks noChangeArrowheads="1"/>
          </p:cNvSpPr>
          <p:nvPr/>
        </p:nvSpPr>
        <p:spPr bwMode="auto">
          <a:xfrm>
            <a:off x="1636985" y="176575"/>
            <a:ext cx="65926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err="1" smtClean="0"/>
              <a:t>Электропорация</a:t>
            </a:r>
            <a:r>
              <a:rPr lang="ru-RU" sz="3200" b="1" dirty="0" smtClean="0"/>
              <a:t> клеток </a:t>
            </a:r>
            <a:r>
              <a:rPr lang="en-US" sz="3200" b="1" dirty="0" smtClean="0"/>
              <a:t>E.coli</a:t>
            </a:r>
            <a:endParaRPr lang="ru-RU" sz="3200" b="1" dirty="0"/>
          </a:p>
        </p:txBody>
      </p:sp>
      <p:sp>
        <p:nvSpPr>
          <p:cNvPr id="7" name="Овал 6"/>
          <p:cNvSpPr/>
          <p:nvPr/>
        </p:nvSpPr>
        <p:spPr>
          <a:xfrm>
            <a:off x="751840" y="1489167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438434" y="3914505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35578" y="5096330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25268" y="2873830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483463" y="2529841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675052" y="5566592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175795" y="923109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8459" y="2628018"/>
            <a:ext cx="1046661" cy="101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744" y="2976360"/>
            <a:ext cx="1046661" cy="101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2813" y="1539447"/>
            <a:ext cx="1046661" cy="101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6173" y="5654247"/>
            <a:ext cx="1046661" cy="101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0791" y="4319610"/>
            <a:ext cx="1083129" cy="106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4780" y="657656"/>
            <a:ext cx="1083129" cy="106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0871" y="2917530"/>
            <a:ext cx="1083129" cy="106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88684"/>
            <a:ext cx="1083129" cy="106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22"/>
          <p:cNvSpPr txBox="1">
            <a:spLocks noChangeArrowheads="1"/>
          </p:cNvSpPr>
          <p:nvPr/>
        </p:nvSpPr>
        <p:spPr bwMode="auto">
          <a:xfrm>
            <a:off x="1036094" y="0"/>
            <a:ext cx="81079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/>
              <a:t>Высев клеток </a:t>
            </a:r>
            <a:r>
              <a:rPr lang="en-US" sz="3600" dirty="0" smtClean="0"/>
              <a:t>E.coli</a:t>
            </a:r>
            <a:r>
              <a:rPr lang="ru-RU" sz="3600" dirty="0" smtClean="0"/>
              <a:t> на среду с антибиотиком</a:t>
            </a:r>
            <a:endParaRPr lang="ru-RU" sz="3600" dirty="0"/>
          </a:p>
        </p:txBody>
      </p:sp>
      <p:sp>
        <p:nvSpPr>
          <p:cNvPr id="7" name="Овал 6"/>
          <p:cNvSpPr/>
          <p:nvPr/>
        </p:nvSpPr>
        <p:spPr>
          <a:xfrm>
            <a:off x="751840" y="1489167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162732" y="1380309"/>
            <a:ext cx="3362959" cy="1213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2814" y="1750423"/>
            <a:ext cx="828768" cy="80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Стрелка вправо 17"/>
          <p:cNvSpPr/>
          <p:nvPr/>
        </p:nvSpPr>
        <p:spPr>
          <a:xfrm rot="5400000">
            <a:off x="6400800" y="2272938"/>
            <a:ext cx="744583" cy="192024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2098765" y="2294712"/>
            <a:ext cx="744583" cy="1920240"/>
          </a:xfrm>
          <a:prstGeom prst="rightArrow">
            <a:avLst/>
          </a:prstGeom>
          <a:solidFill>
            <a:srgbClr val="00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5677966" y="3766139"/>
            <a:ext cx="2969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НЕТ деления</a:t>
            </a:r>
            <a:endParaRPr lang="ru-RU" sz="2800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851988" y="3875315"/>
            <a:ext cx="3362959" cy="1213030"/>
            <a:chOff x="851988" y="3875315"/>
            <a:chExt cx="3362959" cy="1213030"/>
          </a:xfrm>
        </p:grpSpPr>
        <p:sp>
          <p:nvSpPr>
            <p:cNvPr id="20" name="Овал 19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0" name="Группа 39"/>
          <p:cNvGrpSpPr/>
          <p:nvPr/>
        </p:nvGrpSpPr>
        <p:grpSpPr>
          <a:xfrm>
            <a:off x="956492" y="5325293"/>
            <a:ext cx="3362959" cy="1213030"/>
            <a:chOff x="956492" y="5325293"/>
            <a:chExt cx="3362959" cy="1213030"/>
          </a:xfrm>
        </p:grpSpPr>
        <p:sp>
          <p:nvSpPr>
            <p:cNvPr id="22" name="Овал 21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t3.gstatic.com/images?q=tbn:ANd9GcRDAA9sHBy946dCzGNbvnkWw1Ais1hOgHMpR7J5eXBlK1hc_t_EJ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7769" y="3043646"/>
            <a:ext cx="4226231" cy="3814354"/>
          </a:xfrm>
          <a:prstGeom prst="rect">
            <a:avLst/>
          </a:prstGeom>
          <a:noFill/>
        </p:spPr>
      </p:pic>
      <p:pic>
        <p:nvPicPr>
          <p:cNvPr id="34820" name="Picture 4" descr="http://www.ua.all.biz/img/ua/catalog/127083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209" y="901337"/>
            <a:ext cx="3886594" cy="2584586"/>
          </a:xfrm>
          <a:prstGeom prst="rect">
            <a:avLst/>
          </a:prstGeom>
          <a:noFill/>
        </p:spPr>
      </p:pic>
      <p:sp>
        <p:nvSpPr>
          <p:cNvPr id="4" name="Text Box 22"/>
          <p:cNvSpPr txBox="1">
            <a:spLocks noChangeArrowheads="1"/>
          </p:cNvSpPr>
          <p:nvPr/>
        </p:nvSpPr>
        <p:spPr bwMode="auto">
          <a:xfrm>
            <a:off x="944654" y="222069"/>
            <a:ext cx="31309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/>
              <a:t>Чашка Петри</a:t>
            </a:r>
            <a:endParaRPr lang="ru-RU" sz="36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325327" y="1776547"/>
            <a:ext cx="1486262" cy="529409"/>
            <a:chOff x="956492" y="5325293"/>
            <a:chExt cx="3362959" cy="1213030"/>
          </a:xfrm>
        </p:grpSpPr>
        <p:sp>
          <p:nvSpPr>
            <p:cNvPr id="6" name="Овал 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Группа 9"/>
          <p:cNvGrpSpPr/>
          <p:nvPr/>
        </p:nvGrpSpPr>
        <p:grpSpPr>
          <a:xfrm>
            <a:off x="6725922" y="1210490"/>
            <a:ext cx="1486262" cy="529409"/>
            <a:chOff x="956492" y="5325293"/>
            <a:chExt cx="3362959" cy="1213030"/>
          </a:xfrm>
        </p:grpSpPr>
        <p:sp>
          <p:nvSpPr>
            <p:cNvPr id="11" name="Овал 10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5" name="Группа 14"/>
          <p:cNvGrpSpPr/>
          <p:nvPr/>
        </p:nvGrpSpPr>
        <p:grpSpPr>
          <a:xfrm>
            <a:off x="6477727" y="1928947"/>
            <a:ext cx="1486262" cy="529409"/>
            <a:chOff x="956492" y="5325293"/>
            <a:chExt cx="3362959" cy="1213030"/>
          </a:xfrm>
        </p:grpSpPr>
        <p:sp>
          <p:nvSpPr>
            <p:cNvPr id="16" name="Овал 1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0" name="Группа 19"/>
          <p:cNvGrpSpPr/>
          <p:nvPr/>
        </p:nvGrpSpPr>
        <p:grpSpPr>
          <a:xfrm>
            <a:off x="6172927" y="1428204"/>
            <a:ext cx="1486262" cy="529409"/>
            <a:chOff x="956492" y="5325293"/>
            <a:chExt cx="3362959" cy="1213030"/>
          </a:xfrm>
        </p:grpSpPr>
        <p:sp>
          <p:nvSpPr>
            <p:cNvPr id="21" name="Овал 20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5" name="Группа 24"/>
          <p:cNvGrpSpPr/>
          <p:nvPr/>
        </p:nvGrpSpPr>
        <p:grpSpPr>
          <a:xfrm>
            <a:off x="6364516" y="1149530"/>
            <a:ext cx="1486262" cy="529409"/>
            <a:chOff x="956492" y="5325293"/>
            <a:chExt cx="3362959" cy="1213030"/>
          </a:xfrm>
        </p:grpSpPr>
        <p:sp>
          <p:nvSpPr>
            <p:cNvPr id="26" name="Овал 2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0" name="Группа 29"/>
          <p:cNvGrpSpPr/>
          <p:nvPr/>
        </p:nvGrpSpPr>
        <p:grpSpPr>
          <a:xfrm>
            <a:off x="7431315" y="1654627"/>
            <a:ext cx="1486262" cy="529409"/>
            <a:chOff x="956492" y="5325293"/>
            <a:chExt cx="3362959" cy="1213030"/>
          </a:xfrm>
        </p:grpSpPr>
        <p:sp>
          <p:nvSpPr>
            <p:cNvPr id="31" name="Овал 30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5" name="Группа 34"/>
          <p:cNvGrpSpPr/>
          <p:nvPr/>
        </p:nvGrpSpPr>
        <p:grpSpPr>
          <a:xfrm>
            <a:off x="7244081" y="1833152"/>
            <a:ext cx="1486262" cy="529409"/>
            <a:chOff x="956492" y="5325293"/>
            <a:chExt cx="3362959" cy="1213030"/>
          </a:xfrm>
        </p:grpSpPr>
        <p:sp>
          <p:nvSpPr>
            <p:cNvPr id="36" name="Овал 3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5" name="Группа 44"/>
          <p:cNvGrpSpPr/>
          <p:nvPr/>
        </p:nvGrpSpPr>
        <p:grpSpPr>
          <a:xfrm>
            <a:off x="6630127" y="2081347"/>
            <a:ext cx="1486262" cy="529409"/>
            <a:chOff x="956492" y="5325293"/>
            <a:chExt cx="3362959" cy="1213030"/>
          </a:xfrm>
        </p:grpSpPr>
        <p:sp>
          <p:nvSpPr>
            <p:cNvPr id="46" name="Овал 4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0" name="Группа 49"/>
          <p:cNvGrpSpPr/>
          <p:nvPr/>
        </p:nvGrpSpPr>
        <p:grpSpPr>
          <a:xfrm>
            <a:off x="7270207" y="1375952"/>
            <a:ext cx="1486262" cy="529409"/>
            <a:chOff x="956492" y="5325293"/>
            <a:chExt cx="3362959" cy="1213030"/>
          </a:xfrm>
        </p:grpSpPr>
        <p:sp>
          <p:nvSpPr>
            <p:cNvPr id="51" name="Овал 50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5" name="Группа 54"/>
          <p:cNvGrpSpPr/>
          <p:nvPr/>
        </p:nvGrpSpPr>
        <p:grpSpPr>
          <a:xfrm>
            <a:off x="5972630" y="1711233"/>
            <a:ext cx="1486262" cy="529409"/>
            <a:chOff x="956492" y="5325293"/>
            <a:chExt cx="3362959" cy="1213030"/>
          </a:xfrm>
        </p:grpSpPr>
        <p:sp>
          <p:nvSpPr>
            <p:cNvPr id="56" name="Овал 5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0" name="Группа 59"/>
          <p:cNvGrpSpPr/>
          <p:nvPr/>
        </p:nvGrpSpPr>
        <p:grpSpPr>
          <a:xfrm>
            <a:off x="7331168" y="822959"/>
            <a:ext cx="1486262" cy="529409"/>
            <a:chOff x="956492" y="5325293"/>
            <a:chExt cx="3362959" cy="1213030"/>
          </a:xfrm>
        </p:grpSpPr>
        <p:sp>
          <p:nvSpPr>
            <p:cNvPr id="61" name="Овал 60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5" name="Группа 64"/>
          <p:cNvGrpSpPr/>
          <p:nvPr/>
        </p:nvGrpSpPr>
        <p:grpSpPr>
          <a:xfrm>
            <a:off x="7082973" y="2220684"/>
            <a:ext cx="1486262" cy="529409"/>
            <a:chOff x="956492" y="5325293"/>
            <a:chExt cx="3362959" cy="1213030"/>
          </a:xfrm>
        </p:grpSpPr>
        <p:sp>
          <p:nvSpPr>
            <p:cNvPr id="66" name="Овал 6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0" name="Группа 69"/>
          <p:cNvGrpSpPr/>
          <p:nvPr/>
        </p:nvGrpSpPr>
        <p:grpSpPr>
          <a:xfrm>
            <a:off x="5802813" y="1071152"/>
            <a:ext cx="1486262" cy="529409"/>
            <a:chOff x="956492" y="5325293"/>
            <a:chExt cx="3362959" cy="1213030"/>
          </a:xfrm>
        </p:grpSpPr>
        <p:sp>
          <p:nvSpPr>
            <p:cNvPr id="71" name="Овал 70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5" name="Группа 74"/>
          <p:cNvGrpSpPr/>
          <p:nvPr/>
        </p:nvGrpSpPr>
        <p:grpSpPr>
          <a:xfrm>
            <a:off x="6599647" y="653141"/>
            <a:ext cx="1486262" cy="529409"/>
            <a:chOff x="956492" y="5325293"/>
            <a:chExt cx="3362959" cy="1213030"/>
          </a:xfrm>
        </p:grpSpPr>
        <p:sp>
          <p:nvSpPr>
            <p:cNvPr id="76" name="Овал 75"/>
            <p:cNvSpPr/>
            <p:nvPr/>
          </p:nvSpPr>
          <p:spPr>
            <a:xfrm>
              <a:off x="956492" y="5325293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6094" y="5529943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1305" y="5490754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94265" y="554300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0" name="Группа 79"/>
          <p:cNvGrpSpPr/>
          <p:nvPr/>
        </p:nvGrpSpPr>
        <p:grpSpPr>
          <a:xfrm>
            <a:off x="851989" y="4506685"/>
            <a:ext cx="1590765" cy="581659"/>
            <a:chOff x="851988" y="3875315"/>
            <a:chExt cx="3362959" cy="1213030"/>
          </a:xfrm>
        </p:grpSpPr>
        <p:sp>
          <p:nvSpPr>
            <p:cNvPr id="81" name="Овал 80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3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6" name="Группа 95"/>
          <p:cNvGrpSpPr/>
          <p:nvPr/>
        </p:nvGrpSpPr>
        <p:grpSpPr>
          <a:xfrm>
            <a:off x="965200" y="4828902"/>
            <a:ext cx="1590765" cy="581659"/>
            <a:chOff x="851988" y="3875315"/>
            <a:chExt cx="3362959" cy="1213030"/>
          </a:xfrm>
        </p:grpSpPr>
        <p:sp>
          <p:nvSpPr>
            <p:cNvPr id="97" name="Овал 96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8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9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0" name="Группа 99"/>
          <p:cNvGrpSpPr/>
          <p:nvPr/>
        </p:nvGrpSpPr>
        <p:grpSpPr>
          <a:xfrm>
            <a:off x="1631406" y="4463141"/>
            <a:ext cx="1590765" cy="581659"/>
            <a:chOff x="851988" y="3875315"/>
            <a:chExt cx="3362959" cy="1213030"/>
          </a:xfrm>
        </p:grpSpPr>
        <p:sp>
          <p:nvSpPr>
            <p:cNvPr id="101" name="Овал 100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4" name="Группа 103"/>
          <p:cNvGrpSpPr/>
          <p:nvPr/>
        </p:nvGrpSpPr>
        <p:grpSpPr>
          <a:xfrm>
            <a:off x="1004389" y="4659085"/>
            <a:ext cx="1590765" cy="581659"/>
            <a:chOff x="851988" y="3875315"/>
            <a:chExt cx="3362959" cy="1213030"/>
          </a:xfrm>
        </p:grpSpPr>
        <p:sp>
          <p:nvSpPr>
            <p:cNvPr id="105" name="Овал 104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8" name="Группа 107"/>
          <p:cNvGrpSpPr/>
          <p:nvPr/>
        </p:nvGrpSpPr>
        <p:grpSpPr>
          <a:xfrm>
            <a:off x="1287417" y="5085805"/>
            <a:ext cx="1590765" cy="581659"/>
            <a:chOff x="851988" y="3875315"/>
            <a:chExt cx="3362959" cy="1213030"/>
          </a:xfrm>
        </p:grpSpPr>
        <p:sp>
          <p:nvSpPr>
            <p:cNvPr id="109" name="Овал 108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0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12" name="Группа 111"/>
          <p:cNvGrpSpPr/>
          <p:nvPr/>
        </p:nvGrpSpPr>
        <p:grpSpPr>
          <a:xfrm>
            <a:off x="1091474" y="4223657"/>
            <a:ext cx="1590765" cy="581659"/>
            <a:chOff x="851988" y="3875315"/>
            <a:chExt cx="3362959" cy="1213030"/>
          </a:xfrm>
        </p:grpSpPr>
        <p:sp>
          <p:nvSpPr>
            <p:cNvPr id="113" name="Овал 112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5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16" name="Группа 115"/>
          <p:cNvGrpSpPr/>
          <p:nvPr/>
        </p:nvGrpSpPr>
        <p:grpSpPr>
          <a:xfrm>
            <a:off x="1627052" y="5438502"/>
            <a:ext cx="1590765" cy="581659"/>
            <a:chOff x="851988" y="3875315"/>
            <a:chExt cx="3362959" cy="1213030"/>
          </a:xfrm>
        </p:grpSpPr>
        <p:sp>
          <p:nvSpPr>
            <p:cNvPr id="117" name="Овал 116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8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9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20" name="Группа 119"/>
          <p:cNvGrpSpPr/>
          <p:nvPr/>
        </p:nvGrpSpPr>
        <p:grpSpPr>
          <a:xfrm>
            <a:off x="1822995" y="4981302"/>
            <a:ext cx="1590765" cy="581659"/>
            <a:chOff x="851988" y="3875315"/>
            <a:chExt cx="3362959" cy="1213030"/>
          </a:xfrm>
        </p:grpSpPr>
        <p:sp>
          <p:nvSpPr>
            <p:cNvPr id="121" name="Овал 120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3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24" name="Группа 123"/>
          <p:cNvGrpSpPr/>
          <p:nvPr/>
        </p:nvGrpSpPr>
        <p:grpSpPr>
          <a:xfrm>
            <a:off x="712652" y="5516879"/>
            <a:ext cx="1590765" cy="581659"/>
            <a:chOff x="851988" y="3875315"/>
            <a:chExt cx="3362959" cy="1213030"/>
          </a:xfrm>
        </p:grpSpPr>
        <p:sp>
          <p:nvSpPr>
            <p:cNvPr id="125" name="Овал 124"/>
            <p:cNvSpPr/>
            <p:nvPr/>
          </p:nvSpPr>
          <p:spPr>
            <a:xfrm>
              <a:off x="851988" y="3875315"/>
              <a:ext cx="3362959" cy="12130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3328" y="4071257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9797" y="4110446"/>
              <a:ext cx="828768" cy="802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8" name="Text Box 22"/>
          <p:cNvSpPr txBox="1">
            <a:spLocks noChangeArrowheads="1"/>
          </p:cNvSpPr>
          <p:nvPr/>
        </p:nvSpPr>
        <p:spPr bwMode="auto">
          <a:xfrm>
            <a:off x="6674895" y="0"/>
            <a:ext cx="18159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/>
              <a:t>Клон 1</a:t>
            </a:r>
            <a:endParaRPr lang="ru-RU" sz="3600" dirty="0"/>
          </a:p>
        </p:txBody>
      </p:sp>
      <p:sp>
        <p:nvSpPr>
          <p:cNvPr id="129" name="Text Box 22"/>
          <p:cNvSpPr txBox="1">
            <a:spLocks noChangeArrowheads="1"/>
          </p:cNvSpPr>
          <p:nvPr/>
        </p:nvSpPr>
        <p:spPr bwMode="auto">
          <a:xfrm>
            <a:off x="962073" y="6039394"/>
            <a:ext cx="18159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 smtClean="0"/>
              <a:t>Клон 2</a:t>
            </a:r>
            <a:endParaRPr lang="ru-RU" sz="3600" dirty="0"/>
          </a:p>
        </p:txBody>
      </p:sp>
      <p:cxnSp>
        <p:nvCxnSpPr>
          <p:cNvPr id="131" name="Прямая со стрелкой 130"/>
          <p:cNvCxnSpPr/>
          <p:nvPr/>
        </p:nvCxnSpPr>
        <p:spPr>
          <a:xfrm rot="5400000">
            <a:off x="6289768" y="2958736"/>
            <a:ext cx="1031969" cy="39189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 flipV="1">
            <a:off x="3291840" y="4650377"/>
            <a:ext cx="2534194" cy="3265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27"/>
          <p:cNvSpPr txBox="1">
            <a:spLocks noChangeArrowheads="1"/>
          </p:cNvSpPr>
          <p:nvPr/>
        </p:nvSpPr>
        <p:spPr bwMode="auto">
          <a:xfrm>
            <a:off x="2433093" y="341676"/>
            <a:ext cx="43987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/>
              <a:t>Клонирование</a:t>
            </a:r>
            <a:r>
              <a:rPr lang="ja-JP" altLang="en-US" sz="3200" b="1" dirty="0" smtClean="0"/>
              <a:t> </a:t>
            </a:r>
            <a:r>
              <a:rPr lang="ru-RU" sz="3200" b="1" dirty="0" smtClean="0"/>
              <a:t>ДНК</a:t>
            </a:r>
            <a:endParaRPr lang="ru-RU" sz="3200" b="1" dirty="0"/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740930" y="3265008"/>
            <a:ext cx="33361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ДНК с геном </a:t>
            </a:r>
            <a:r>
              <a:rPr lang="en-US" sz="2800" dirty="0" smtClean="0"/>
              <a:t>X</a:t>
            </a:r>
            <a:endParaRPr lang="ru-RU" sz="2800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915" y="2930046"/>
            <a:ext cx="340238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Стрелка вправо 14"/>
          <p:cNvSpPr/>
          <p:nvPr/>
        </p:nvSpPr>
        <p:spPr>
          <a:xfrm>
            <a:off x="3905794" y="2090056"/>
            <a:ext cx="744583" cy="192024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5217136" y="5982083"/>
            <a:ext cx="34696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Очень много копий</a:t>
            </a:r>
            <a:endParaRPr lang="ru-RU" sz="28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0917" y="2528985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2300" y="2171933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8060" y="251694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3260" y="5084950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4550" y="4170550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6894" y="4270699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2024" y="926608"/>
            <a:ext cx="1544683" cy="14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351</Words>
  <Application>Microsoft Office PowerPoint</Application>
  <PresentationFormat>Экран (4:3)</PresentationFormat>
  <Paragraphs>71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Default Design</vt:lpstr>
      <vt:lpstr>Слайд 1</vt:lpstr>
      <vt:lpstr>Слайд 2</vt:lpstr>
      <vt:lpstr>Слайд 3</vt:lpstr>
      <vt:lpstr>Слайд 4</vt:lpstr>
      <vt:lpstr>Бромистый этидий интеркалирует между парами комплементарных азотистых оснований в ДНК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Cypok</dc:creator>
  <cp:lastModifiedBy>Sergey Guselnikov</cp:lastModifiedBy>
  <cp:revision>62</cp:revision>
  <dcterms:created xsi:type="dcterms:W3CDTF">2009-02-18T05:57:56Z</dcterms:created>
  <dcterms:modified xsi:type="dcterms:W3CDTF">2020-03-01T11:42:16Z</dcterms:modified>
</cp:coreProperties>
</file>